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306" r:id="rId2"/>
  </p:sldIdLst>
  <p:sldSz cx="49377600" cy="32918400"/>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Lato" panose="020B0604020202020204" charset="0"/>
      <p:regular r:id="rId10"/>
      <p:bold r:id="rId11"/>
      <p:italic r:id="rId12"/>
      <p:boldItalic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76" userDrawn="1">
          <p15:clr>
            <a:srgbClr val="A4A3A4"/>
          </p15:clr>
        </p15:guide>
        <p15:guide id="3" pos="6024" userDrawn="1">
          <p15:clr>
            <a:srgbClr val="A4A3A4"/>
          </p15:clr>
        </p15:guide>
        <p15:guide id="4" pos="264" userDrawn="1">
          <p15:clr>
            <a:srgbClr val="A4A3A4"/>
          </p15:clr>
        </p15:guide>
        <p15:guide id="5" pos="744" userDrawn="1">
          <p15:clr>
            <a:srgbClr val="A4A3A4"/>
          </p15:clr>
        </p15:guide>
        <p15:guide id="6" orient="horz" pos="10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quitanio" initials="A" lastIdx="26" clrIdx="0">
    <p:extLst>
      <p:ext uri="{19B8F6BF-5375-455C-9EA6-DF929625EA0E}">
        <p15:presenceInfo xmlns:p15="http://schemas.microsoft.com/office/powerpoint/2012/main" userId="Aquitanio" providerId="None"/>
      </p:ext>
    </p:extLst>
  </p:cmAuthor>
  <p:cmAuthor id="2" name="Cristina Tomas Almenar" initials="CTA" lastIdx="1" clrIdx="1">
    <p:extLst>
      <p:ext uri="{19B8F6BF-5375-455C-9EA6-DF929625EA0E}">
        <p15:presenceInfo xmlns:p15="http://schemas.microsoft.com/office/powerpoint/2012/main" userId="S-1-5-21-217838727-779646833-3878702524-27812" providerId="AD"/>
      </p:ext>
    </p:extLst>
  </p:cmAuthor>
  <p:cmAuthor id="3" name="usuario" initials="u" lastIdx="10" clrIdx="2">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8DF488"/>
    <a:srgbClr val="EC4A4A"/>
    <a:srgbClr val="F2F2F2"/>
    <a:srgbClr val="4472C4"/>
    <a:srgbClr val="9DC3E6"/>
    <a:srgbClr val="5B9BD5"/>
    <a:srgbClr val="F0F0F0"/>
    <a:srgbClr val="B80000"/>
    <a:srgbClr val="A3FF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03" autoAdjust="0"/>
    <p:restoredTop sz="88249" autoAdjust="0"/>
  </p:normalViewPr>
  <p:slideViewPr>
    <p:cSldViewPr snapToGrid="0" showGuides="1">
      <p:cViewPr>
        <p:scale>
          <a:sx n="30" d="100"/>
          <a:sy n="30" d="100"/>
        </p:scale>
        <p:origin x="726" y="-966"/>
      </p:cViewPr>
      <p:guideLst>
        <p:guide pos="15576"/>
        <p:guide pos="6024"/>
        <p:guide pos="264"/>
        <p:guide pos="744"/>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quitanio\Desktop\Teletrabajo\Teletrabajo%20desde%20octubre%202020\Presentaci&#243;n%20jornada%20acuicultura%202020\Gr&#225;ficos%20presentaci&#243;n(Recuperado%20autom&#225;ticament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quitanio\Desktop\Teletrabajo\Teletrabajo%20desde%20octubre%202020\Presentaci&#243;n%20jornada%20acuicultura%202020\Gr&#225;ficos%20presentaci&#243;n(Recuperado%20autom&#225;ticament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dirty="0"/>
              <a:t>Would they consume? (%)</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Encuesta!$A$3</c:f>
              <c:strCache>
                <c:ptCount val="1"/>
                <c:pt idx="0">
                  <c:v>Would they consume?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F24-4FC7-B4CC-0B53D6EA46F9}"/>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7F24-4FC7-B4CC-0B53D6EA46F9}"/>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5-7F24-4FC7-B4CC-0B53D6EA46F9}"/>
              </c:ext>
            </c:extLst>
          </c:dPt>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Encuesta!$B$2:$D$2</c:f>
              <c:strCache>
                <c:ptCount val="3"/>
                <c:pt idx="0">
                  <c:v>Yes</c:v>
                </c:pt>
                <c:pt idx="1">
                  <c:v>Rejection</c:v>
                </c:pt>
                <c:pt idx="2">
                  <c:v>Don't know/No answer</c:v>
                </c:pt>
              </c:strCache>
            </c:strRef>
          </c:cat>
          <c:val>
            <c:numRef>
              <c:f>Encuesta!$B$3:$D$3</c:f>
              <c:numCache>
                <c:formatCode>General</c:formatCode>
                <c:ptCount val="3"/>
                <c:pt idx="0">
                  <c:v>33</c:v>
                </c:pt>
                <c:pt idx="1">
                  <c:v>44</c:v>
                </c:pt>
                <c:pt idx="2">
                  <c:v>23</c:v>
                </c:pt>
              </c:numCache>
            </c:numRef>
          </c:val>
          <c:extLst>
            <c:ext xmlns:c16="http://schemas.microsoft.com/office/drawing/2014/chart" uri="{C3380CC4-5D6E-409C-BE32-E72D297353CC}">
              <c16:uniqueId val="{00000006-7F24-4FC7-B4CC-0B53D6EA46F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2400" dirty="0"/>
              <a:t>Why  not? (% inside rejection)</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bar"/>
        <c:grouping val="clustered"/>
        <c:varyColors val="0"/>
        <c:ser>
          <c:idx val="0"/>
          <c:order val="0"/>
          <c:tx>
            <c:strRef>
              <c:f>Encuesta!$A$5</c:f>
              <c:strCache>
                <c:ptCount val="1"/>
                <c:pt idx="0">
                  <c:v>Why  not?</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06CE-4163-A746-992730B3F492}"/>
              </c:ext>
            </c:extLst>
          </c:dPt>
          <c:dPt>
            <c:idx val="2"/>
            <c:invertIfNegative val="0"/>
            <c:bubble3D val="0"/>
            <c:spPr>
              <a:solidFill>
                <a:srgbClr val="FFFF00"/>
              </a:solidFill>
              <a:ln>
                <a:noFill/>
              </a:ln>
              <a:effectLst/>
            </c:spPr>
            <c:extLst>
              <c:ext xmlns:c16="http://schemas.microsoft.com/office/drawing/2014/chart" uri="{C3380CC4-5D6E-409C-BE32-E72D297353CC}">
                <c16:uniqueId val="{00000003-06CE-4163-A746-992730B3F492}"/>
              </c:ext>
            </c:extLst>
          </c:dPt>
          <c:dPt>
            <c:idx val="3"/>
            <c:invertIfNegative val="0"/>
            <c:bubble3D val="0"/>
            <c:spPr>
              <a:solidFill>
                <a:schemeClr val="bg2">
                  <a:lumMod val="90000"/>
                </a:schemeClr>
              </a:solidFill>
              <a:ln>
                <a:noFill/>
              </a:ln>
              <a:effectLst/>
            </c:spPr>
            <c:extLst>
              <c:ext xmlns:c16="http://schemas.microsoft.com/office/drawing/2014/chart" uri="{C3380CC4-5D6E-409C-BE32-E72D297353CC}">
                <c16:uniqueId val="{00000005-06CE-4163-A746-992730B3F492}"/>
              </c:ext>
            </c:extLst>
          </c:dPt>
          <c:cat>
            <c:strRef>
              <c:f>Encuesta!$B$4:$E$4</c:f>
              <c:strCache>
                <c:ptCount val="4"/>
                <c:pt idx="0">
                  <c:v>Unhygienic</c:v>
                </c:pt>
                <c:pt idx="1">
                  <c:v>Last resource</c:v>
                </c:pt>
                <c:pt idx="2">
                  <c:v>Gross!</c:v>
                </c:pt>
                <c:pt idx="3">
                  <c:v>Don't know</c:v>
                </c:pt>
              </c:strCache>
            </c:strRef>
          </c:cat>
          <c:val>
            <c:numRef>
              <c:f>Encuesta!$B$5:$E$5</c:f>
              <c:numCache>
                <c:formatCode>General</c:formatCode>
                <c:ptCount val="4"/>
                <c:pt idx="0">
                  <c:v>36</c:v>
                </c:pt>
                <c:pt idx="1">
                  <c:v>23</c:v>
                </c:pt>
                <c:pt idx="2">
                  <c:v>46</c:v>
                </c:pt>
                <c:pt idx="3">
                  <c:v>22.5</c:v>
                </c:pt>
              </c:numCache>
            </c:numRef>
          </c:val>
          <c:extLst>
            <c:ext xmlns:c16="http://schemas.microsoft.com/office/drawing/2014/chart" uri="{C3380CC4-5D6E-409C-BE32-E72D297353CC}">
              <c16:uniqueId val="{00000006-06CE-4163-A746-992730B3F492}"/>
            </c:ext>
          </c:extLst>
        </c:ser>
        <c:dLbls>
          <c:showLegendKey val="0"/>
          <c:showVal val="0"/>
          <c:showCatName val="0"/>
          <c:showSerName val="0"/>
          <c:showPercent val="0"/>
          <c:showBubbleSize val="0"/>
        </c:dLbls>
        <c:gapWidth val="182"/>
        <c:axId val="1635335871"/>
        <c:axId val="1694492495"/>
      </c:barChart>
      <c:catAx>
        <c:axId val="16353358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s-ES"/>
          </a:p>
        </c:txPr>
        <c:crossAx val="1694492495"/>
        <c:crosses val="autoZero"/>
        <c:auto val="1"/>
        <c:lblAlgn val="ctr"/>
        <c:lblOffset val="100"/>
        <c:noMultiLvlLbl val="0"/>
      </c:catAx>
      <c:valAx>
        <c:axId val="169449249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353358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12/2/2020</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‹Nº›</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97200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5387342"/>
            <a:ext cx="4197096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6172200" y="17289782"/>
            <a:ext cx="370332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‹Nº›</a:t>
            </a:fld>
            <a:endParaRPr lang="en-US"/>
          </a:p>
        </p:txBody>
      </p:sp>
    </p:spTree>
    <p:extLst>
      <p:ext uri="{BB962C8B-B14F-4D97-AF65-F5344CB8AC3E}">
        <p14:creationId xmlns:p14="http://schemas.microsoft.com/office/powerpoint/2010/main" val="16017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‹Nº›</a:t>
            </a:fld>
            <a:endParaRPr lang="en-US"/>
          </a:p>
        </p:txBody>
      </p:sp>
    </p:spTree>
    <p:extLst>
      <p:ext uri="{BB962C8B-B14F-4D97-AF65-F5344CB8AC3E}">
        <p14:creationId xmlns:p14="http://schemas.microsoft.com/office/powerpoint/2010/main" val="42136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48" y="1752600"/>
            <a:ext cx="1064704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3" y="1752600"/>
            <a:ext cx="3132391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‹Nº›</a:t>
            </a:fld>
            <a:endParaRPr lang="en-US"/>
          </a:p>
        </p:txBody>
      </p:sp>
    </p:spTree>
    <p:extLst>
      <p:ext uri="{BB962C8B-B14F-4D97-AF65-F5344CB8AC3E}">
        <p14:creationId xmlns:p14="http://schemas.microsoft.com/office/powerpoint/2010/main" val="306254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‹Nº›</a:t>
            </a:fld>
            <a:endParaRPr lang="en-US"/>
          </a:p>
        </p:txBody>
      </p:sp>
    </p:spTree>
    <p:extLst>
      <p:ext uri="{BB962C8B-B14F-4D97-AF65-F5344CB8AC3E}">
        <p14:creationId xmlns:p14="http://schemas.microsoft.com/office/powerpoint/2010/main" val="131110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5" y="8206749"/>
            <a:ext cx="4258818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3368995" y="22029429"/>
            <a:ext cx="4258818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‹Nº›</a:t>
            </a:fld>
            <a:endParaRPr lang="en-US"/>
          </a:p>
        </p:txBody>
      </p:sp>
    </p:spTree>
    <p:extLst>
      <p:ext uri="{BB962C8B-B14F-4D97-AF65-F5344CB8AC3E}">
        <p14:creationId xmlns:p14="http://schemas.microsoft.com/office/powerpoint/2010/main" val="10553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‹Nº›</a:t>
            </a:fld>
            <a:endParaRPr lang="en-US"/>
          </a:p>
        </p:txBody>
      </p:sp>
    </p:spTree>
    <p:extLst>
      <p:ext uri="{BB962C8B-B14F-4D97-AF65-F5344CB8AC3E}">
        <p14:creationId xmlns:p14="http://schemas.microsoft.com/office/powerpoint/2010/main" val="42821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1" y="1752607"/>
            <a:ext cx="425881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7" y="8069582"/>
            <a:ext cx="20889036"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401147" y="12024360"/>
            <a:ext cx="2088903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3" y="8069582"/>
            <a:ext cx="20991911"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4997413" y="12024360"/>
            <a:ext cx="20991911"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‹Nº›</a:t>
            </a:fld>
            <a:endParaRPr lang="en-US"/>
          </a:p>
        </p:txBody>
      </p:sp>
    </p:spTree>
    <p:extLst>
      <p:ext uri="{BB962C8B-B14F-4D97-AF65-F5344CB8AC3E}">
        <p14:creationId xmlns:p14="http://schemas.microsoft.com/office/powerpoint/2010/main" val="27383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‹Nº›</a:t>
            </a:fld>
            <a:endParaRPr lang="en-US"/>
          </a:p>
        </p:txBody>
      </p:sp>
    </p:spTree>
    <p:extLst>
      <p:ext uri="{BB962C8B-B14F-4D97-AF65-F5344CB8AC3E}">
        <p14:creationId xmlns:p14="http://schemas.microsoft.com/office/powerpoint/2010/main" val="3420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‹Nº›</a:t>
            </a:fld>
            <a:endParaRPr lang="en-US"/>
          </a:p>
        </p:txBody>
      </p:sp>
    </p:spTree>
    <p:extLst>
      <p:ext uri="{BB962C8B-B14F-4D97-AF65-F5344CB8AC3E}">
        <p14:creationId xmlns:p14="http://schemas.microsoft.com/office/powerpoint/2010/main" val="270565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20991911" y="4739647"/>
            <a:ext cx="2499741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‹Nº›</a:t>
            </a:fld>
            <a:endParaRPr lang="en-US"/>
          </a:p>
        </p:txBody>
      </p:sp>
    </p:spTree>
    <p:extLst>
      <p:ext uri="{BB962C8B-B14F-4D97-AF65-F5344CB8AC3E}">
        <p14:creationId xmlns:p14="http://schemas.microsoft.com/office/powerpoint/2010/main" val="144639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1" y="4739647"/>
            <a:ext cx="2499741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‹Nº›</a:t>
            </a:fld>
            <a:endParaRPr lang="en-US"/>
          </a:p>
        </p:txBody>
      </p:sp>
    </p:spTree>
    <p:extLst>
      <p:ext uri="{BB962C8B-B14F-4D97-AF65-F5344CB8AC3E}">
        <p14:creationId xmlns:p14="http://schemas.microsoft.com/office/powerpoint/2010/main" val="6200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752607"/>
            <a:ext cx="425881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30510487"/>
            <a:ext cx="1110996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12/2/2020</a:t>
            </a:fld>
            <a:endParaRPr lang="en-US"/>
          </a:p>
        </p:txBody>
      </p:sp>
      <p:sp>
        <p:nvSpPr>
          <p:cNvPr id="5" name="Footer Placeholder 4"/>
          <p:cNvSpPr>
            <a:spLocks noGrp="1"/>
          </p:cNvSpPr>
          <p:nvPr>
            <p:ph type="ftr" sz="quarter" idx="3"/>
          </p:nvPr>
        </p:nvSpPr>
        <p:spPr>
          <a:xfrm>
            <a:off x="16356330" y="30510487"/>
            <a:ext cx="1666494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872930" y="30510487"/>
            <a:ext cx="1110996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‹Nº›</a:t>
            </a:fld>
            <a:endParaRPr lang="en-US"/>
          </a:p>
        </p:txBody>
      </p:sp>
    </p:spTree>
    <p:extLst>
      <p:ext uri="{BB962C8B-B14F-4D97-AF65-F5344CB8AC3E}">
        <p14:creationId xmlns:p14="http://schemas.microsoft.com/office/powerpoint/2010/main" val="234320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1.png"/><Relationship Id="rId21" Type="http://schemas.openxmlformats.org/officeDocument/2006/relationships/image" Target="../media/image17.png"/><Relationship Id="rId7" Type="http://schemas.openxmlformats.org/officeDocument/2006/relationships/image" Target="../media/image3.jpeg"/><Relationship Id="rId12" Type="http://schemas.openxmlformats.org/officeDocument/2006/relationships/image" Target="../media/image8.jpeg"/><Relationship Id="rId17" Type="http://schemas.openxmlformats.org/officeDocument/2006/relationships/image" Target="../media/image13.sv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chart" Target="../charts/chart2.xml"/><Relationship Id="rId11" Type="http://schemas.openxmlformats.org/officeDocument/2006/relationships/image" Target="../media/image7.emf"/><Relationship Id="rId24" Type="http://schemas.openxmlformats.org/officeDocument/2006/relationships/image" Target="../media/image20.png"/><Relationship Id="rId5" Type="http://schemas.openxmlformats.org/officeDocument/2006/relationships/chart" Target="../charts/chart1.xml"/><Relationship Id="rId15" Type="http://schemas.openxmlformats.org/officeDocument/2006/relationships/image" Target="../media/image11.svg"/><Relationship Id="rId23" Type="http://schemas.openxmlformats.org/officeDocument/2006/relationships/image" Target="../media/image19.jpg"/><Relationship Id="rId10" Type="http://schemas.openxmlformats.org/officeDocument/2006/relationships/image" Target="../media/image6.emf"/><Relationship Id="rId19" Type="http://schemas.openxmlformats.org/officeDocument/2006/relationships/image" Target="../media/image15.png"/><Relationship Id="rId4" Type="http://schemas.openxmlformats.org/officeDocument/2006/relationships/image" Target="../media/image2.jpg"/><Relationship Id="rId9" Type="http://schemas.openxmlformats.org/officeDocument/2006/relationships/image" Target="../media/image5.emf"/><Relationship Id="rId14" Type="http://schemas.openxmlformats.org/officeDocument/2006/relationships/image" Target="../media/image10.svg"/><Relationship Id="rId2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5" name="CuadroTexto 84">
            <a:extLst>
              <a:ext uri="{FF2B5EF4-FFF2-40B4-BE49-F238E27FC236}">
                <a16:creationId xmlns:a16="http://schemas.microsoft.com/office/drawing/2014/main" id="{B6039F5C-456B-48FC-8D67-28FCB6B2D71B}"/>
              </a:ext>
            </a:extLst>
          </p:cNvPr>
          <p:cNvSpPr txBox="1"/>
          <p:nvPr/>
        </p:nvSpPr>
        <p:spPr>
          <a:xfrm>
            <a:off x="36855557" y="301261"/>
            <a:ext cx="12096121" cy="689291"/>
          </a:xfrm>
          <a:prstGeom prst="rect">
            <a:avLst/>
          </a:prstGeom>
          <a:noFill/>
        </p:spPr>
        <p:txBody>
          <a:bodyPr wrap="square" rtlCol="0">
            <a:spAutoFit/>
          </a:bodyPr>
          <a:lstStyle/>
          <a:p>
            <a:pPr>
              <a:lnSpc>
                <a:spcPct val="120000"/>
              </a:lnSpc>
            </a:pPr>
            <a:r>
              <a:rPr lang="en-US" sz="3600" b="1" dirty="0">
                <a:solidFill>
                  <a:srgbClr val="8C1616"/>
                </a:solidFill>
                <a:latin typeface="Lato" panose="020F0502020204030203" pitchFamily="34" charset="0"/>
                <a:cs typeface="Segoe UI" panose="020B0502040204020203" pitchFamily="34" charset="0"/>
              </a:rPr>
              <a:t>RESULTS (Sensorial analysis)</a:t>
            </a:r>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11873659" y="3063284"/>
            <a:ext cx="24905043" cy="3274128"/>
          </a:xfrm>
        </p:spPr>
        <p:txBody>
          <a:bodyPr anchor="t">
            <a:noAutofit/>
          </a:bodyPr>
          <a:lstStyle/>
          <a:p>
            <a:pPr>
              <a:lnSpc>
                <a:spcPct val="100000"/>
              </a:lnSpc>
            </a:pPr>
            <a:r>
              <a:rPr lang="en-US" sz="8800" b="1" dirty="0">
                <a:latin typeface="+mn-lt"/>
                <a:ea typeface="Segoe UI Black" panose="020B0A02040204020203" pitchFamily="34" charset="0"/>
                <a:cs typeface="Segoe UI" panose="020B0502040204020203" pitchFamily="34" charset="0"/>
              </a:rPr>
              <a:t>Insects are a </a:t>
            </a:r>
            <a:r>
              <a:rPr lang="en-US" sz="8800" b="1" dirty="0">
                <a:solidFill>
                  <a:srgbClr val="FF0000"/>
                </a:solidFill>
                <a:latin typeface="+mn-lt"/>
                <a:ea typeface="Segoe UI Black" panose="020B0A02040204020203" pitchFamily="34" charset="0"/>
                <a:cs typeface="Segoe UI" panose="020B0502040204020203" pitchFamily="34" charset="0"/>
              </a:rPr>
              <a:t>good protein alternative </a:t>
            </a:r>
            <a:r>
              <a:rPr lang="en-US" sz="8800" b="1" dirty="0">
                <a:latin typeface="+mn-lt"/>
                <a:ea typeface="Segoe UI Black" panose="020B0A02040204020203" pitchFamily="34" charset="0"/>
                <a:cs typeface="Segoe UI" panose="020B0502040204020203" pitchFamily="34" charset="0"/>
              </a:rPr>
              <a:t>for fish food</a:t>
            </a:r>
            <a:r>
              <a:rPr lang="en-US" sz="8800" dirty="0">
                <a:latin typeface="+mn-lt"/>
                <a:ea typeface="Segoe UI Black" panose="020B0A02040204020203" pitchFamily="34" charset="0"/>
                <a:cs typeface="Segoe UI" panose="020B0502040204020203" pitchFamily="34" charset="0"/>
              </a:rPr>
              <a:t>,</a:t>
            </a:r>
            <a:r>
              <a:rPr lang="en-US" sz="8800" dirty="0">
                <a:solidFill>
                  <a:srgbClr val="FF0000"/>
                </a:solidFill>
                <a:latin typeface="+mn-lt"/>
                <a:ea typeface="Segoe UI Black" panose="020B0A02040204020203" pitchFamily="34" charset="0"/>
                <a:cs typeface="Segoe UI" panose="020B0502040204020203" pitchFamily="34" charset="0"/>
              </a:rPr>
              <a:t> </a:t>
            </a:r>
            <a:r>
              <a:rPr lang="en-US" sz="8800" b="1" dirty="0">
                <a:latin typeface="+mn-lt"/>
                <a:ea typeface="Segoe UI Black" panose="020B0A02040204020203" pitchFamily="34" charset="0"/>
                <a:cs typeface="Segoe UI" panose="020B0502040204020203" pitchFamily="34" charset="0"/>
              </a:rPr>
              <a:t>but Spanish </a:t>
            </a:r>
            <a:r>
              <a:rPr lang="en-US" sz="8800" b="1" dirty="0">
                <a:solidFill>
                  <a:srgbClr val="FF0000"/>
                </a:solidFill>
                <a:latin typeface="+mn-lt"/>
                <a:ea typeface="Segoe UI Black" panose="020B0A02040204020203" pitchFamily="34" charset="0"/>
                <a:cs typeface="Segoe UI" panose="020B0502040204020203" pitchFamily="34" charset="0"/>
              </a:rPr>
              <a:t>citizens have prejudices</a:t>
            </a:r>
            <a:endParaRPr lang="en-US" sz="8800" b="1" dirty="0">
              <a:solidFill>
                <a:srgbClr val="FF0000"/>
              </a:solidFill>
              <a:latin typeface="+mn-lt"/>
              <a:ea typeface="Roboto" panose="02000000000000000000" pitchFamily="2" charset="0"/>
              <a:cs typeface="Segoe UI" panose="020B0502040204020203" pitchFamily="34" charset="0"/>
            </a:endParaRPr>
          </a:p>
        </p:txBody>
      </p:sp>
      <p:sp>
        <p:nvSpPr>
          <p:cNvPr id="3" name="TextBox 2">
            <a:extLst>
              <a:ext uri="{FF2B5EF4-FFF2-40B4-BE49-F238E27FC236}">
                <a16:creationId xmlns:a16="http://schemas.microsoft.com/office/drawing/2014/main" id="{8E35B311-3C19-412C-ADE6-EB2E4158F366}"/>
              </a:ext>
            </a:extLst>
          </p:cNvPr>
          <p:cNvSpPr txBox="1"/>
          <p:nvPr/>
        </p:nvSpPr>
        <p:spPr>
          <a:xfrm>
            <a:off x="306227" y="12303075"/>
            <a:ext cx="13351327" cy="821892"/>
          </a:xfrm>
          <a:prstGeom prst="rect">
            <a:avLst/>
          </a:prstGeom>
          <a:noFill/>
        </p:spPr>
        <p:txBody>
          <a:bodyPr wrap="square" rtlCol="0">
            <a:spAutoFit/>
          </a:bodyPr>
          <a:lstStyle>
            <a:defPPr>
              <a:defRPr lang="en-US"/>
            </a:defPPr>
            <a:lvl1pPr algn="ctr">
              <a:lnSpc>
                <a:spcPct val="120000"/>
              </a:lnSpc>
              <a:defRPr sz="3600" b="1">
                <a:solidFill>
                  <a:schemeClr val="accent2">
                    <a:lumMod val="75000"/>
                  </a:schemeClr>
                </a:solidFill>
                <a:latin typeface="Lato" panose="020F0502020204030203" pitchFamily="34" charset="0"/>
                <a:cs typeface="Segoe UI" panose="020B0502040204020203" pitchFamily="34" charset="0"/>
              </a:defRPr>
            </a:lvl1pPr>
          </a:lstStyle>
          <a:p>
            <a:r>
              <a:rPr lang="en-US" sz="4400" dirty="0"/>
              <a:t>WHAT IS THE PERCEPTION OF THE CONSUMERS?</a:t>
            </a:r>
          </a:p>
        </p:txBody>
      </p:sp>
      <p:sp>
        <p:nvSpPr>
          <p:cNvPr id="21" name="TextBox 20">
            <a:extLst>
              <a:ext uri="{FF2B5EF4-FFF2-40B4-BE49-F238E27FC236}">
                <a16:creationId xmlns:a16="http://schemas.microsoft.com/office/drawing/2014/main" id="{CAC155C6-7E35-4156-B9B3-271571AF60CC}"/>
              </a:ext>
            </a:extLst>
          </p:cNvPr>
          <p:cNvSpPr txBox="1"/>
          <p:nvPr/>
        </p:nvSpPr>
        <p:spPr>
          <a:xfrm>
            <a:off x="-121540" y="57885"/>
            <a:ext cx="12399573" cy="1938992"/>
          </a:xfrm>
          <a:prstGeom prst="rect">
            <a:avLst/>
          </a:prstGeom>
          <a:noFill/>
        </p:spPr>
        <p:txBody>
          <a:bodyPr wrap="square" rtlCol="0">
            <a:spAutoFit/>
          </a:bodyPr>
          <a:lstStyle/>
          <a:p>
            <a:pPr algn="ctr"/>
            <a:r>
              <a:rPr lang="en-US" sz="6000" b="1" i="1" dirty="0">
                <a:latin typeface="Lato" panose="020F0502020204030203" pitchFamily="34" charset="0"/>
                <a:cs typeface="Segoe UI" panose="020B0502040204020203" pitchFamily="34" charset="0"/>
              </a:rPr>
              <a:t>Insectmeal in aquafeeds: </a:t>
            </a:r>
          </a:p>
          <a:p>
            <a:pPr algn="ctr"/>
            <a:r>
              <a:rPr lang="en-US" sz="6000" b="1" i="1" dirty="0">
                <a:latin typeface="Lato" panose="020F0502020204030203" pitchFamily="34" charset="0"/>
                <a:cs typeface="Segoe UI" panose="020B0502040204020203" pitchFamily="34" charset="0"/>
              </a:rPr>
              <a:t>consumers perception</a:t>
            </a:r>
            <a:endParaRPr lang="en-US" sz="6000" i="1" dirty="0">
              <a:latin typeface="Lato" panose="020F0502020204030203" pitchFamily="34" charset="0"/>
              <a:cs typeface="Segoe UI" panose="020B0502040204020203" pitchFamily="34" charset="0"/>
            </a:endParaRPr>
          </a:p>
        </p:txBody>
      </p:sp>
      <p:sp>
        <p:nvSpPr>
          <p:cNvPr id="22" name="TextBox 21">
            <a:extLst>
              <a:ext uri="{FF2B5EF4-FFF2-40B4-BE49-F238E27FC236}">
                <a16:creationId xmlns:a16="http://schemas.microsoft.com/office/drawing/2014/main" id="{C3F61B32-8F5A-4CA2-B549-F3CD26098007}"/>
              </a:ext>
            </a:extLst>
          </p:cNvPr>
          <p:cNvSpPr txBox="1"/>
          <p:nvPr/>
        </p:nvSpPr>
        <p:spPr>
          <a:xfrm>
            <a:off x="1392620" y="2146907"/>
            <a:ext cx="11168347" cy="2862322"/>
          </a:xfrm>
          <a:prstGeom prst="rect">
            <a:avLst/>
          </a:prstGeom>
          <a:noFill/>
        </p:spPr>
        <p:txBody>
          <a:bodyPr wrap="square" rtlCol="0">
            <a:spAutoFit/>
          </a:bodyPr>
          <a:lstStyle/>
          <a:p>
            <a:r>
              <a:rPr lang="en-US" sz="3200" dirty="0" err="1">
                <a:latin typeface="Lato" panose="020F0502020204030203" pitchFamily="34" charset="0"/>
                <a:cs typeface="Segoe UI" panose="020B0502040204020203" pitchFamily="34" charset="0"/>
              </a:rPr>
              <a:t>Melenchón</a:t>
            </a:r>
            <a:r>
              <a:rPr lang="en-US" sz="3200" dirty="0">
                <a:latin typeface="Lato" panose="020F0502020204030203" pitchFamily="34" charset="0"/>
                <a:cs typeface="Segoe UI" panose="020B0502040204020203" pitchFamily="34" charset="0"/>
              </a:rPr>
              <a:t> F.</a:t>
            </a:r>
            <a:r>
              <a:rPr lang="en-US" sz="3200" baseline="30000" dirty="0">
                <a:latin typeface="Lato" panose="020F0502020204030203" pitchFamily="34" charset="0"/>
                <a:cs typeface="Segoe UI" panose="020B0502040204020203" pitchFamily="34" charset="0"/>
              </a:rPr>
              <a:t>1</a:t>
            </a:r>
            <a:r>
              <a:rPr lang="en-US" sz="3200" dirty="0">
                <a:latin typeface="Lato" panose="020F0502020204030203" pitchFamily="34" charset="0"/>
                <a:cs typeface="Segoe UI" panose="020B0502040204020203" pitchFamily="34" charset="0"/>
              </a:rPr>
              <a:t>, </a:t>
            </a:r>
            <a:r>
              <a:rPr lang="en-US" sz="3200" dirty="0" err="1">
                <a:latin typeface="Lato" panose="020F0502020204030203" pitchFamily="34" charset="0"/>
                <a:cs typeface="Segoe UI" panose="020B0502040204020203" pitchFamily="34" charset="0"/>
              </a:rPr>
              <a:t>Larrán</a:t>
            </a:r>
            <a:r>
              <a:rPr lang="en-US" sz="3200" dirty="0">
                <a:latin typeface="Lato" panose="020F0502020204030203" pitchFamily="34" charset="0"/>
                <a:cs typeface="Segoe UI" panose="020B0502040204020203" pitchFamily="34" charset="0"/>
              </a:rPr>
              <a:t> A.M.</a:t>
            </a:r>
            <a:r>
              <a:rPr lang="en-US" sz="3200" baseline="30000" dirty="0">
                <a:latin typeface="Lato" panose="020F0502020204030203" pitchFamily="34" charset="0"/>
                <a:cs typeface="Segoe UI" panose="020B0502040204020203" pitchFamily="34" charset="0"/>
              </a:rPr>
              <a:t>1</a:t>
            </a:r>
            <a:r>
              <a:rPr lang="en-US" sz="3200" dirty="0">
                <a:latin typeface="Lato" panose="020F0502020204030203" pitchFamily="34" charset="0"/>
                <a:cs typeface="Segoe UI" panose="020B0502040204020203" pitchFamily="34" charset="0"/>
              </a:rPr>
              <a:t>, de Mercado E.</a:t>
            </a:r>
            <a:r>
              <a:rPr lang="en-US" sz="3200" baseline="30000" dirty="0">
                <a:latin typeface="Lato" panose="020F0502020204030203" pitchFamily="34" charset="0"/>
                <a:cs typeface="Segoe UI" panose="020B0502040204020203" pitchFamily="34" charset="0"/>
              </a:rPr>
              <a:t>1</a:t>
            </a:r>
            <a:r>
              <a:rPr lang="en-US" sz="3200" dirty="0">
                <a:latin typeface="Lato" panose="020F0502020204030203" pitchFamily="34" charset="0"/>
                <a:cs typeface="Segoe UI" panose="020B0502040204020203" pitchFamily="34" charset="0"/>
              </a:rPr>
              <a:t>, Sanz Calvo M.A.</a:t>
            </a:r>
            <a:r>
              <a:rPr lang="en-US" sz="3200" baseline="30000" dirty="0">
                <a:latin typeface="Lato" panose="020F0502020204030203" pitchFamily="34" charset="0"/>
                <a:cs typeface="Segoe UI" panose="020B0502040204020203" pitchFamily="34" charset="0"/>
              </a:rPr>
              <a:t>1</a:t>
            </a:r>
            <a:r>
              <a:rPr lang="en-US" sz="3200" dirty="0">
                <a:latin typeface="Lato" panose="020F0502020204030203" pitchFamily="34" charset="0"/>
                <a:cs typeface="Segoe UI" panose="020B0502040204020203" pitchFamily="34" charset="0"/>
              </a:rPr>
              <a:t>, Tomás-</a:t>
            </a:r>
            <a:r>
              <a:rPr lang="en-US" sz="3200" dirty="0" err="1">
                <a:latin typeface="Lato" panose="020F0502020204030203" pitchFamily="34" charset="0"/>
                <a:cs typeface="Segoe UI" panose="020B0502040204020203" pitchFamily="34" charset="0"/>
              </a:rPr>
              <a:t>Almenar</a:t>
            </a:r>
            <a:r>
              <a:rPr lang="en-US" sz="3200" dirty="0">
                <a:latin typeface="Lato" panose="020F0502020204030203" pitchFamily="34" charset="0"/>
                <a:cs typeface="Segoe UI" panose="020B0502040204020203" pitchFamily="34" charset="0"/>
              </a:rPr>
              <a:t> C.</a:t>
            </a:r>
            <a:r>
              <a:rPr lang="en-US" sz="3200" baseline="30000" dirty="0">
                <a:latin typeface="Lato" panose="020F0502020204030203" pitchFamily="34" charset="0"/>
                <a:cs typeface="Segoe UI" panose="020B0502040204020203" pitchFamily="34" charset="0"/>
              </a:rPr>
              <a:t>1</a:t>
            </a:r>
            <a:r>
              <a:rPr lang="en-US" sz="3200" dirty="0">
                <a:latin typeface="Lato" panose="020F0502020204030203" pitchFamily="34" charset="0"/>
                <a:cs typeface="Segoe UI" panose="020B0502040204020203" pitchFamily="34" charset="0"/>
              </a:rPr>
              <a:t>, </a:t>
            </a:r>
            <a:r>
              <a:rPr lang="en-US" sz="3200" dirty="0" err="1">
                <a:latin typeface="Lato" panose="020F0502020204030203" pitchFamily="34" charset="0"/>
                <a:cs typeface="Segoe UI" panose="020B0502040204020203" pitchFamily="34" charset="0"/>
              </a:rPr>
              <a:t>Cardenete</a:t>
            </a:r>
            <a:r>
              <a:rPr lang="en-US" sz="3200" dirty="0">
                <a:latin typeface="Lato" panose="020F0502020204030203" pitchFamily="34" charset="0"/>
                <a:cs typeface="Segoe UI" panose="020B0502040204020203" pitchFamily="34" charset="0"/>
              </a:rPr>
              <a:t> G.</a:t>
            </a:r>
            <a:r>
              <a:rPr lang="en-US" sz="3200" baseline="30000" dirty="0">
                <a:latin typeface="Lato" panose="020F0502020204030203" pitchFamily="34" charset="0"/>
                <a:cs typeface="Segoe UI" panose="020B0502040204020203" pitchFamily="34" charset="0"/>
              </a:rPr>
              <a:t>2</a:t>
            </a:r>
            <a:r>
              <a:rPr lang="en-US" sz="3200" dirty="0">
                <a:latin typeface="Lato" panose="020F0502020204030203" pitchFamily="34" charset="0"/>
                <a:cs typeface="Segoe UI" panose="020B0502040204020203" pitchFamily="34" charset="0"/>
              </a:rPr>
              <a:t>, </a:t>
            </a:r>
            <a:r>
              <a:rPr lang="en-US" sz="3200" dirty="0" err="1">
                <a:latin typeface="Lato" panose="020F0502020204030203" pitchFamily="34" charset="0"/>
                <a:cs typeface="Segoe UI" panose="020B0502040204020203" pitchFamily="34" charset="0"/>
              </a:rPr>
              <a:t>Fabrikov</a:t>
            </a:r>
            <a:r>
              <a:rPr lang="en-US" sz="3200" dirty="0">
                <a:latin typeface="Lato" panose="020F0502020204030203" pitchFamily="34" charset="0"/>
                <a:cs typeface="Segoe UI" panose="020B0502040204020203" pitchFamily="34" charset="0"/>
              </a:rPr>
              <a:t> D.</a:t>
            </a:r>
            <a:r>
              <a:rPr lang="en-US" sz="3200" baseline="30000" dirty="0">
                <a:latin typeface="Lato" panose="020F0502020204030203" pitchFamily="34" charset="0"/>
                <a:cs typeface="Segoe UI" panose="020B0502040204020203" pitchFamily="34" charset="0"/>
              </a:rPr>
              <a:t>3</a:t>
            </a:r>
          </a:p>
          <a:p>
            <a:endParaRPr lang="en-US" sz="1600" b="1" dirty="0">
              <a:solidFill>
                <a:schemeClr val="bg1">
                  <a:lumMod val="50000"/>
                </a:schemeClr>
              </a:solidFill>
              <a:latin typeface="Lato" panose="020F0502020204030203" pitchFamily="34" charset="0"/>
              <a:cs typeface="Segoe UI" panose="020B0502040204020203" pitchFamily="34" charset="0"/>
            </a:endParaRPr>
          </a:p>
          <a:p>
            <a:r>
              <a:rPr lang="en-US" sz="2400" b="1" dirty="0">
                <a:solidFill>
                  <a:schemeClr val="bg1">
                    <a:lumMod val="50000"/>
                  </a:schemeClr>
                </a:solidFill>
                <a:latin typeface="Lato" panose="020F0502020204030203" pitchFamily="34" charset="0"/>
                <a:cs typeface="Segoe UI" panose="020B0502040204020203" pitchFamily="34" charset="0"/>
              </a:rPr>
              <a:t>1 </a:t>
            </a:r>
            <a:r>
              <a:rPr lang="en-US" sz="2400" b="1" dirty="0" err="1">
                <a:solidFill>
                  <a:schemeClr val="bg1">
                    <a:lumMod val="50000"/>
                  </a:schemeClr>
                </a:solidFill>
                <a:latin typeface="Lato" panose="020F0502020204030203" pitchFamily="34" charset="0"/>
                <a:cs typeface="Segoe UI" panose="020B0502040204020203" pitchFamily="34" charset="0"/>
              </a:rPr>
              <a:t>Agro</a:t>
            </a:r>
            <a:r>
              <a:rPr lang="en-US" sz="2400" b="1" dirty="0">
                <a:solidFill>
                  <a:schemeClr val="bg1">
                    <a:lumMod val="50000"/>
                  </a:schemeClr>
                </a:solidFill>
                <a:latin typeface="Lato" panose="020F0502020204030203" pitchFamily="34" charset="0"/>
                <a:cs typeface="Segoe UI" panose="020B0502040204020203" pitchFamily="34" charset="0"/>
              </a:rPr>
              <a:t>-Technological Institute of Castilla y León (</a:t>
            </a:r>
            <a:r>
              <a:rPr lang="en-US" sz="2400" b="1" dirty="0" err="1">
                <a:solidFill>
                  <a:schemeClr val="bg1">
                    <a:lumMod val="50000"/>
                  </a:schemeClr>
                </a:solidFill>
                <a:latin typeface="Lato" panose="020F0502020204030203" pitchFamily="34" charset="0"/>
                <a:cs typeface="Segoe UI" panose="020B0502040204020203" pitchFamily="34" charset="0"/>
              </a:rPr>
              <a:t>ITACyL</a:t>
            </a:r>
            <a:r>
              <a:rPr lang="en-US" sz="2400" b="1" dirty="0">
                <a:solidFill>
                  <a:schemeClr val="bg1">
                    <a:lumMod val="50000"/>
                  </a:schemeClr>
                </a:solidFill>
                <a:latin typeface="Lato" panose="020F0502020204030203" pitchFamily="34" charset="0"/>
                <a:cs typeface="Segoe UI" panose="020B0502040204020203" pitchFamily="34" charset="0"/>
              </a:rPr>
              <a:t>)</a:t>
            </a:r>
          </a:p>
          <a:p>
            <a:pPr>
              <a:lnSpc>
                <a:spcPct val="100000"/>
              </a:lnSpc>
              <a:spcBef>
                <a:spcPts val="0"/>
              </a:spcBef>
            </a:pPr>
            <a:r>
              <a:rPr lang="en-US" sz="2400" b="1" dirty="0">
                <a:solidFill>
                  <a:schemeClr val="bg1">
                    <a:lumMod val="50000"/>
                  </a:schemeClr>
                </a:solidFill>
                <a:latin typeface="Lato" panose="020F0502020204030203" pitchFamily="34" charset="0"/>
                <a:cs typeface="Segoe UI" panose="020B0502040204020203" pitchFamily="34" charset="0"/>
              </a:rPr>
              <a:t>2 Zoology Department, University of Granada</a:t>
            </a:r>
          </a:p>
          <a:p>
            <a:pPr>
              <a:lnSpc>
                <a:spcPct val="100000"/>
              </a:lnSpc>
              <a:spcBef>
                <a:spcPts val="0"/>
              </a:spcBef>
            </a:pPr>
            <a:r>
              <a:rPr lang="en-US" sz="2400" b="1" dirty="0">
                <a:solidFill>
                  <a:schemeClr val="bg1">
                    <a:lumMod val="50000"/>
                  </a:schemeClr>
                </a:solidFill>
                <a:latin typeface="Lato" panose="020F0502020204030203" pitchFamily="34" charset="0"/>
                <a:cs typeface="Segoe UI" panose="020B0502040204020203" pitchFamily="34" charset="0"/>
              </a:rPr>
              <a:t>3 Biology and Geology Department, University of Almería</a:t>
            </a:r>
          </a:p>
          <a:p>
            <a:pPr>
              <a:lnSpc>
                <a:spcPct val="100000"/>
              </a:lnSpc>
              <a:spcBef>
                <a:spcPts val="0"/>
              </a:spcBef>
            </a:pPr>
            <a:endParaRPr lang="en-US" sz="2800" b="1" dirty="0">
              <a:latin typeface="Lato" panose="020F0502020204030203" pitchFamily="34" charset="0"/>
              <a:cs typeface="Segoe UI" panose="020B0502040204020203" pitchFamily="34" charset="0"/>
            </a:endParaRPr>
          </a:p>
        </p:txBody>
      </p:sp>
      <p:pic>
        <p:nvPicPr>
          <p:cNvPr id="8" name="Imagen 7" descr="Imagen que contiene interior, tabla, agua, pequeño&#10;&#10;Descripción generada automáticamente">
            <a:extLst>
              <a:ext uri="{FF2B5EF4-FFF2-40B4-BE49-F238E27FC236}">
                <a16:creationId xmlns:a16="http://schemas.microsoft.com/office/drawing/2014/main" id="{037D6490-F93D-4ED6-8570-F4C138273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131" y="2779258"/>
            <a:ext cx="1261999" cy="1261999"/>
          </a:xfrm>
          <a:prstGeom prst="rect">
            <a:avLst/>
          </a:prstGeom>
        </p:spPr>
      </p:pic>
      <p:sp>
        <p:nvSpPr>
          <p:cNvPr id="36" name="CuadroTexto 35">
            <a:extLst>
              <a:ext uri="{FF2B5EF4-FFF2-40B4-BE49-F238E27FC236}">
                <a16:creationId xmlns:a16="http://schemas.microsoft.com/office/drawing/2014/main" id="{34422310-FEBA-4CD5-984D-AE0A762A6A68}"/>
              </a:ext>
            </a:extLst>
          </p:cNvPr>
          <p:cNvSpPr txBox="1"/>
          <p:nvPr/>
        </p:nvSpPr>
        <p:spPr>
          <a:xfrm>
            <a:off x="293009" y="23219672"/>
            <a:ext cx="10401676" cy="3785652"/>
          </a:xfrm>
          <a:prstGeom prst="rect">
            <a:avLst/>
          </a:prstGeom>
          <a:solidFill>
            <a:schemeClr val="bg1">
              <a:lumMod val="95000"/>
            </a:schemeClr>
          </a:solidFill>
        </p:spPr>
        <p:txBody>
          <a:bodyPr wrap="square" rtlCol="0">
            <a:spAutoFit/>
          </a:bodyPr>
          <a:lstStyle/>
          <a:p>
            <a:r>
              <a:rPr lang="en-GB" sz="2400" dirty="0"/>
              <a:t>* HI </a:t>
            </a:r>
            <a:r>
              <a:rPr lang="en-GB" sz="2400" dirty="0">
                <a:sym typeface="Wingdings" panose="05000000000000000000" pitchFamily="2" charset="2"/>
              </a:rPr>
              <a:t> Black soldier fly (</a:t>
            </a:r>
            <a:r>
              <a:rPr lang="en-GB" sz="2400" i="1" dirty="0" err="1">
                <a:sym typeface="Wingdings" panose="05000000000000000000" pitchFamily="2" charset="2"/>
              </a:rPr>
              <a:t>Hermetia</a:t>
            </a:r>
            <a:r>
              <a:rPr lang="en-GB" sz="2400" i="1" dirty="0">
                <a:sym typeface="Wingdings" panose="05000000000000000000" pitchFamily="2" charset="2"/>
              </a:rPr>
              <a:t> </a:t>
            </a:r>
            <a:r>
              <a:rPr lang="en-GB" sz="2400" i="1" dirty="0" err="1">
                <a:sym typeface="Wingdings" panose="05000000000000000000" pitchFamily="2" charset="2"/>
              </a:rPr>
              <a:t>illucens</a:t>
            </a:r>
            <a:r>
              <a:rPr lang="en-GB" sz="2400" dirty="0">
                <a:sym typeface="Wingdings" panose="05000000000000000000" pitchFamily="2" charset="2"/>
              </a:rPr>
              <a:t>)</a:t>
            </a:r>
          </a:p>
          <a:p>
            <a:r>
              <a:rPr lang="en-GB" sz="2400" dirty="0"/>
              <a:t>   TM </a:t>
            </a:r>
            <a:r>
              <a:rPr lang="en-GB" sz="2400" dirty="0">
                <a:sym typeface="Wingdings" panose="05000000000000000000" pitchFamily="2" charset="2"/>
              </a:rPr>
              <a:t> Mealworm (</a:t>
            </a:r>
            <a:r>
              <a:rPr lang="en-GB" sz="2400" i="1" dirty="0">
                <a:sym typeface="Wingdings" panose="05000000000000000000" pitchFamily="2" charset="2"/>
              </a:rPr>
              <a:t>Tenebrio </a:t>
            </a:r>
            <a:r>
              <a:rPr lang="en-GB" sz="2400" i="1" dirty="0" err="1">
                <a:sym typeface="Wingdings" panose="05000000000000000000" pitchFamily="2" charset="2"/>
              </a:rPr>
              <a:t>molitor</a:t>
            </a:r>
            <a:r>
              <a:rPr lang="en-GB" sz="2400" dirty="0">
                <a:sym typeface="Wingdings" panose="05000000000000000000" pitchFamily="2" charset="2"/>
              </a:rPr>
              <a:t>)</a:t>
            </a:r>
            <a:endParaRPr lang="en-GB" sz="2400" dirty="0"/>
          </a:p>
          <a:p>
            <a:r>
              <a:rPr lang="en-GB" sz="2400" dirty="0"/>
              <a:t>   -1st trial: 15% (H15, T15) and 30% (H30, T30) fishmeal replacement with both </a:t>
            </a:r>
          </a:p>
          <a:p>
            <a:r>
              <a:rPr lang="en-GB" sz="2400" dirty="0"/>
              <a:t>   insectmeals.</a:t>
            </a:r>
          </a:p>
          <a:p>
            <a:r>
              <a:rPr lang="en-GB" sz="2400" dirty="0"/>
              <a:t>   -2nd trial: 30% (H30) and 50% (H50) fishmeal replacement with HI (one of them, </a:t>
            </a:r>
          </a:p>
          <a:p>
            <a:r>
              <a:rPr lang="en-GB" sz="2400" dirty="0"/>
              <a:t>   omega-3 enriched, Hm50) + 50% fishmeal replacement with TM (T50)</a:t>
            </a:r>
          </a:p>
          <a:p>
            <a:r>
              <a:rPr lang="en-GB" sz="2400" dirty="0"/>
              <a:t>   -3rd trial: 50% fishmeal replacement with TM (T50)</a:t>
            </a:r>
          </a:p>
          <a:p>
            <a:r>
              <a:rPr lang="en-GB" sz="2400" dirty="0"/>
              <a:t>   Attributes measured for both raw and cooked fish analyses described in results.</a:t>
            </a:r>
          </a:p>
          <a:p>
            <a:r>
              <a:rPr lang="en-GB" sz="2400" dirty="0"/>
              <a:t>   Sensorial analyses in raw fish based on a modified version of QI method </a:t>
            </a:r>
          </a:p>
          <a:p>
            <a:r>
              <a:rPr lang="en-GB" sz="2400" dirty="0"/>
              <a:t>   (</a:t>
            </a:r>
            <a:r>
              <a:rPr lang="en-GB" sz="2400" dirty="0" err="1"/>
              <a:t>Bremner</a:t>
            </a:r>
            <a:r>
              <a:rPr lang="en-GB" sz="2400" dirty="0"/>
              <a:t>, 1985).</a:t>
            </a:r>
          </a:p>
        </p:txBody>
      </p:sp>
      <p:pic>
        <p:nvPicPr>
          <p:cNvPr id="59" name="Picture 6" descr="A picture containing text&#10;&#10;Description automatically generated">
            <a:extLst>
              <a:ext uri="{FF2B5EF4-FFF2-40B4-BE49-F238E27FC236}">
                <a16:creationId xmlns:a16="http://schemas.microsoft.com/office/drawing/2014/main" id="{EC997AEA-64B8-4868-A7F7-67DA56DA2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2086" y="6390"/>
            <a:ext cx="21455743" cy="2810702"/>
          </a:xfrm>
          <a:prstGeom prst="rect">
            <a:avLst/>
          </a:prstGeom>
        </p:spPr>
      </p:pic>
      <p:graphicFrame>
        <p:nvGraphicFramePr>
          <p:cNvPr id="2" name="Tabla 1">
            <a:extLst>
              <a:ext uri="{FF2B5EF4-FFF2-40B4-BE49-F238E27FC236}">
                <a16:creationId xmlns:a16="http://schemas.microsoft.com/office/drawing/2014/main" id="{E8429EEB-F969-4C43-BED8-BC792689A06B}"/>
              </a:ext>
            </a:extLst>
          </p:cNvPr>
          <p:cNvGraphicFramePr>
            <a:graphicFrameLocks noGrp="1"/>
          </p:cNvGraphicFramePr>
          <p:nvPr>
            <p:extLst>
              <p:ext uri="{D42A27DB-BD31-4B8C-83A1-F6EECF244321}">
                <p14:modId xmlns:p14="http://schemas.microsoft.com/office/powerpoint/2010/main" val="2577638531"/>
              </p:ext>
            </p:extLst>
          </p:nvPr>
        </p:nvGraphicFramePr>
        <p:xfrm>
          <a:off x="38847169" y="2193765"/>
          <a:ext cx="10195484" cy="2926080"/>
        </p:xfrm>
        <a:graphic>
          <a:graphicData uri="http://schemas.openxmlformats.org/drawingml/2006/table">
            <a:tbl>
              <a:tblPr>
                <a:tableStyleId>{5C22544A-7EE6-4342-B048-85BDC9FD1C3A}</a:tableStyleId>
              </a:tblPr>
              <a:tblGrid>
                <a:gridCol w="2055079">
                  <a:extLst>
                    <a:ext uri="{9D8B030D-6E8A-4147-A177-3AD203B41FA5}">
                      <a16:colId xmlns:a16="http://schemas.microsoft.com/office/drawing/2014/main" val="3528646056"/>
                    </a:ext>
                  </a:extLst>
                </a:gridCol>
                <a:gridCol w="1300935">
                  <a:extLst>
                    <a:ext uri="{9D8B030D-6E8A-4147-A177-3AD203B41FA5}">
                      <a16:colId xmlns:a16="http://schemas.microsoft.com/office/drawing/2014/main" val="2708602750"/>
                    </a:ext>
                  </a:extLst>
                </a:gridCol>
                <a:gridCol w="1367894">
                  <a:extLst>
                    <a:ext uri="{9D8B030D-6E8A-4147-A177-3AD203B41FA5}">
                      <a16:colId xmlns:a16="http://schemas.microsoft.com/office/drawing/2014/main" val="1761603453"/>
                    </a:ext>
                  </a:extLst>
                </a:gridCol>
                <a:gridCol w="1367894">
                  <a:extLst>
                    <a:ext uri="{9D8B030D-6E8A-4147-A177-3AD203B41FA5}">
                      <a16:colId xmlns:a16="http://schemas.microsoft.com/office/drawing/2014/main" val="4238352815"/>
                    </a:ext>
                  </a:extLst>
                </a:gridCol>
                <a:gridCol w="1367894">
                  <a:extLst>
                    <a:ext uri="{9D8B030D-6E8A-4147-A177-3AD203B41FA5}">
                      <a16:colId xmlns:a16="http://schemas.microsoft.com/office/drawing/2014/main" val="1527871163"/>
                    </a:ext>
                  </a:extLst>
                </a:gridCol>
                <a:gridCol w="1367894">
                  <a:extLst>
                    <a:ext uri="{9D8B030D-6E8A-4147-A177-3AD203B41FA5}">
                      <a16:colId xmlns:a16="http://schemas.microsoft.com/office/drawing/2014/main" val="3945857453"/>
                    </a:ext>
                  </a:extLst>
                </a:gridCol>
                <a:gridCol w="1367894">
                  <a:extLst>
                    <a:ext uri="{9D8B030D-6E8A-4147-A177-3AD203B41FA5}">
                      <a16:colId xmlns:a16="http://schemas.microsoft.com/office/drawing/2014/main" val="985315837"/>
                    </a:ext>
                  </a:extLst>
                </a:gridCol>
              </a:tblGrid>
              <a:tr h="209550">
                <a:tc>
                  <a:txBody>
                    <a:bodyPr/>
                    <a:lstStyle/>
                    <a:p>
                      <a:pPr algn="ctr" fontAlgn="ctr"/>
                      <a:r>
                        <a:rPr lang="en-GB" sz="2400" b="1" u="none" strike="noStrike" noProof="0" dirty="0">
                          <a:solidFill>
                            <a:schemeClr val="bg1"/>
                          </a:solidFill>
                          <a:effectLst/>
                        </a:rPr>
                        <a:t>Sensorial analysis (raw, 1st trial)</a:t>
                      </a:r>
                      <a:endParaRPr lang="en-GB" sz="2400" b="1" i="0" u="none" strike="noStrike" noProof="0" dirty="0">
                        <a:solidFill>
                          <a:schemeClr val="bg1"/>
                        </a:solidFill>
                        <a:effectLst/>
                        <a:latin typeface="Times New Roman" panose="02020603050405020304" pitchFamily="18" charset="0"/>
                      </a:endParaRPr>
                    </a:p>
                  </a:txBody>
                  <a:tcPr marL="0" marR="0" marT="0" marB="0" anchor="ctr">
                    <a:solidFill>
                      <a:schemeClr val="accent5"/>
                    </a:solidFill>
                  </a:tcPr>
                </a:tc>
                <a:tc>
                  <a:txBody>
                    <a:bodyPr/>
                    <a:lstStyle/>
                    <a:p>
                      <a:pPr algn="ctr" fontAlgn="ctr"/>
                      <a:r>
                        <a:rPr lang="en-GB" sz="2400" b="1" u="none" strike="noStrike" noProof="0" dirty="0">
                          <a:solidFill>
                            <a:schemeClr val="bg1"/>
                          </a:solidFill>
                          <a:effectLst/>
                        </a:rPr>
                        <a:t>CONTROL</a:t>
                      </a:r>
                      <a:endParaRPr lang="en-GB" sz="2400" b="1" i="0" u="none" strike="noStrike" noProof="0" dirty="0">
                        <a:solidFill>
                          <a:schemeClr val="bg1"/>
                        </a:solidFill>
                        <a:effectLst/>
                        <a:latin typeface="Times New Roman" panose="02020603050405020304" pitchFamily="18" charset="0"/>
                      </a:endParaRPr>
                    </a:p>
                  </a:txBody>
                  <a:tcPr marL="0" marR="0" marT="0" marB="0" anchor="ctr">
                    <a:solidFill>
                      <a:schemeClr val="accent5"/>
                    </a:solidFill>
                  </a:tcPr>
                </a:tc>
                <a:tc>
                  <a:txBody>
                    <a:bodyPr/>
                    <a:lstStyle/>
                    <a:p>
                      <a:pPr algn="ctr" fontAlgn="ctr"/>
                      <a:r>
                        <a:rPr lang="en-GB" sz="2400" b="1" u="none" strike="noStrike" noProof="0">
                          <a:solidFill>
                            <a:schemeClr val="bg1"/>
                          </a:solidFill>
                          <a:effectLst/>
                        </a:rPr>
                        <a:t>H15</a:t>
                      </a:r>
                      <a:endParaRPr lang="en-GB" sz="2400" b="1" i="0" u="none" strike="noStrike" noProof="0">
                        <a:solidFill>
                          <a:schemeClr val="bg1"/>
                        </a:solidFill>
                        <a:effectLst/>
                        <a:latin typeface="Times New Roman" panose="02020603050405020304" pitchFamily="18" charset="0"/>
                      </a:endParaRPr>
                    </a:p>
                  </a:txBody>
                  <a:tcPr marL="0" marR="0" marT="0" marB="0" anchor="ctr">
                    <a:solidFill>
                      <a:schemeClr val="accent5"/>
                    </a:solidFill>
                  </a:tcPr>
                </a:tc>
                <a:tc>
                  <a:txBody>
                    <a:bodyPr/>
                    <a:lstStyle/>
                    <a:p>
                      <a:pPr algn="ctr" fontAlgn="ctr"/>
                      <a:r>
                        <a:rPr lang="en-GB" sz="2400" b="1" u="none" strike="noStrike" noProof="0" dirty="0">
                          <a:solidFill>
                            <a:schemeClr val="bg1"/>
                          </a:solidFill>
                          <a:effectLst/>
                        </a:rPr>
                        <a:t>H30</a:t>
                      </a:r>
                      <a:endParaRPr lang="en-GB" sz="2400" b="1" i="0" u="none" strike="noStrike" noProof="0" dirty="0">
                        <a:solidFill>
                          <a:schemeClr val="bg1"/>
                        </a:solidFill>
                        <a:effectLst/>
                        <a:latin typeface="Times New Roman" panose="02020603050405020304" pitchFamily="18" charset="0"/>
                      </a:endParaRPr>
                    </a:p>
                  </a:txBody>
                  <a:tcPr marL="0" marR="0" marT="0" marB="0" anchor="ctr">
                    <a:solidFill>
                      <a:schemeClr val="accent5"/>
                    </a:solidFill>
                  </a:tcPr>
                </a:tc>
                <a:tc>
                  <a:txBody>
                    <a:bodyPr/>
                    <a:lstStyle/>
                    <a:p>
                      <a:pPr algn="ctr" fontAlgn="ctr"/>
                      <a:r>
                        <a:rPr lang="en-GB" sz="2400" b="1" u="none" strike="noStrike" noProof="0">
                          <a:solidFill>
                            <a:schemeClr val="bg1"/>
                          </a:solidFill>
                          <a:effectLst/>
                        </a:rPr>
                        <a:t>T15</a:t>
                      </a:r>
                      <a:endParaRPr lang="en-GB" sz="2400" b="1" i="0" u="none" strike="noStrike" noProof="0">
                        <a:solidFill>
                          <a:schemeClr val="bg1"/>
                        </a:solidFill>
                        <a:effectLst/>
                        <a:latin typeface="Times New Roman" panose="02020603050405020304" pitchFamily="18" charset="0"/>
                      </a:endParaRPr>
                    </a:p>
                  </a:txBody>
                  <a:tcPr marL="0" marR="0" marT="0" marB="0" anchor="ctr">
                    <a:solidFill>
                      <a:schemeClr val="accent5"/>
                    </a:solidFill>
                  </a:tcPr>
                </a:tc>
                <a:tc>
                  <a:txBody>
                    <a:bodyPr/>
                    <a:lstStyle/>
                    <a:p>
                      <a:pPr algn="ctr" fontAlgn="ctr"/>
                      <a:r>
                        <a:rPr lang="en-GB" sz="2400" b="1" u="none" strike="noStrike" noProof="0">
                          <a:solidFill>
                            <a:schemeClr val="bg1"/>
                          </a:solidFill>
                          <a:effectLst/>
                        </a:rPr>
                        <a:t>T30</a:t>
                      </a:r>
                      <a:endParaRPr lang="en-GB" sz="2400" b="1" i="0" u="none" strike="noStrike" noProof="0">
                        <a:solidFill>
                          <a:schemeClr val="bg1"/>
                        </a:solidFill>
                        <a:effectLst/>
                        <a:latin typeface="Times New Roman" panose="02020603050405020304" pitchFamily="18" charset="0"/>
                      </a:endParaRPr>
                    </a:p>
                  </a:txBody>
                  <a:tcPr marL="0" marR="0" marT="0" marB="0" anchor="ctr">
                    <a:solidFill>
                      <a:schemeClr val="accent5"/>
                    </a:solidFill>
                  </a:tcPr>
                </a:tc>
                <a:tc>
                  <a:txBody>
                    <a:bodyPr/>
                    <a:lstStyle/>
                    <a:p>
                      <a:pPr algn="ctr" fontAlgn="ctr"/>
                      <a:r>
                        <a:rPr lang="en-GB" sz="2400" b="1" u="none" strike="noStrike" noProof="0">
                          <a:solidFill>
                            <a:schemeClr val="bg1"/>
                          </a:solidFill>
                          <a:effectLst/>
                        </a:rPr>
                        <a:t>SEM</a:t>
                      </a:r>
                      <a:endParaRPr lang="en-GB" sz="2400" b="1" i="0" u="none" strike="noStrike" noProof="0">
                        <a:solidFill>
                          <a:schemeClr val="bg1"/>
                        </a:solidFill>
                        <a:effectLst/>
                        <a:latin typeface="Times New Roman" panose="02020603050405020304" pitchFamily="18" charset="0"/>
                      </a:endParaRPr>
                    </a:p>
                  </a:txBody>
                  <a:tcPr marL="0" marR="0" marT="0" marB="0" anchor="ctr">
                    <a:solidFill>
                      <a:schemeClr val="accent5"/>
                    </a:solidFill>
                  </a:tcPr>
                </a:tc>
                <a:extLst>
                  <a:ext uri="{0D108BD9-81ED-4DB2-BD59-A6C34878D82A}">
                    <a16:rowId xmlns:a16="http://schemas.microsoft.com/office/drawing/2014/main" val="2623338914"/>
                  </a:ext>
                </a:extLst>
              </a:tr>
              <a:tr h="200025">
                <a:tc>
                  <a:txBody>
                    <a:bodyPr/>
                    <a:lstStyle/>
                    <a:p>
                      <a:pPr algn="ctr" fontAlgn="ctr"/>
                      <a:r>
                        <a:rPr lang="en-GB" sz="2400" b="1" u="none" strike="noStrike" noProof="0">
                          <a:solidFill>
                            <a:schemeClr val="bg1"/>
                          </a:solidFill>
                          <a:effectLst/>
                        </a:rPr>
                        <a:t>Acceptability</a:t>
                      </a:r>
                      <a:endParaRPr lang="en-GB" sz="2400" b="1" i="0" u="none" strike="noStrike" noProof="0">
                        <a:solidFill>
                          <a:schemeClr val="bg1"/>
                        </a:solidFill>
                        <a:effectLst/>
                        <a:latin typeface="Times New Roman" panose="02020603050405020304" pitchFamily="18" charset="0"/>
                      </a:endParaRPr>
                    </a:p>
                  </a:txBody>
                  <a:tcPr marL="0" marR="0" marT="0" marB="0" anchor="ctr">
                    <a:solidFill>
                      <a:schemeClr val="accent5"/>
                    </a:solidFill>
                  </a:tcPr>
                </a:tc>
                <a:tc>
                  <a:txBody>
                    <a:bodyPr/>
                    <a:lstStyle/>
                    <a:p>
                      <a:pPr algn="ctr" fontAlgn="ctr"/>
                      <a:r>
                        <a:rPr lang="en-GB" sz="2400" u="none" strike="noStrike" noProof="0" dirty="0">
                          <a:solidFill>
                            <a:schemeClr val="bg1"/>
                          </a:solidFill>
                          <a:effectLst/>
                        </a:rPr>
                        <a:t>2.28</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2.91</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2.52</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2.68</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2.43</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0.25</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extLst>
                  <a:ext uri="{0D108BD9-81ED-4DB2-BD59-A6C34878D82A}">
                    <a16:rowId xmlns:a16="http://schemas.microsoft.com/office/drawing/2014/main" val="3171694958"/>
                  </a:ext>
                </a:extLst>
              </a:tr>
              <a:tr h="200025">
                <a:tc>
                  <a:txBody>
                    <a:bodyPr/>
                    <a:lstStyle/>
                    <a:p>
                      <a:pPr algn="ctr" fontAlgn="ctr"/>
                      <a:r>
                        <a:rPr lang="en-GB" sz="2400" b="1" u="none" strike="noStrike" noProof="0">
                          <a:solidFill>
                            <a:schemeClr val="bg1"/>
                          </a:solidFill>
                          <a:effectLst/>
                        </a:rPr>
                        <a:t>Colour</a:t>
                      </a:r>
                      <a:endParaRPr lang="en-GB" sz="2400" b="1" i="0" u="none" strike="noStrike" noProof="0">
                        <a:solidFill>
                          <a:schemeClr val="bg1"/>
                        </a:solidFill>
                        <a:effectLst/>
                        <a:latin typeface="Times New Roman" panose="02020603050405020304" pitchFamily="18" charset="0"/>
                      </a:endParaRPr>
                    </a:p>
                  </a:txBody>
                  <a:tcPr marL="0" marR="0" marT="0" marB="0" anchor="ctr">
                    <a:solidFill>
                      <a:schemeClr val="accent5"/>
                    </a:solidFill>
                  </a:tcPr>
                </a:tc>
                <a:tc>
                  <a:txBody>
                    <a:bodyPr/>
                    <a:lstStyle/>
                    <a:p>
                      <a:pPr algn="ctr" fontAlgn="ctr"/>
                      <a:r>
                        <a:rPr lang="en-GB" sz="2400" u="none" strike="noStrike" noProof="0" dirty="0">
                          <a:solidFill>
                            <a:schemeClr val="bg1"/>
                          </a:solidFill>
                          <a:effectLst/>
                        </a:rPr>
                        <a:t>3.1</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3.42</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3.99</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3.8</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3.94</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0.26</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extLst>
                  <a:ext uri="{0D108BD9-81ED-4DB2-BD59-A6C34878D82A}">
                    <a16:rowId xmlns:a16="http://schemas.microsoft.com/office/drawing/2014/main" val="2716769441"/>
                  </a:ext>
                </a:extLst>
              </a:tr>
              <a:tr h="200025">
                <a:tc>
                  <a:txBody>
                    <a:bodyPr/>
                    <a:lstStyle/>
                    <a:p>
                      <a:pPr algn="ctr" fontAlgn="ctr"/>
                      <a:r>
                        <a:rPr lang="en-GB" sz="2400" b="1" u="none" strike="noStrike" noProof="0">
                          <a:solidFill>
                            <a:schemeClr val="bg1"/>
                          </a:solidFill>
                          <a:effectLst/>
                        </a:rPr>
                        <a:t>Texture</a:t>
                      </a:r>
                      <a:endParaRPr lang="en-GB" sz="2400" b="1" i="0" u="none" strike="noStrike" noProof="0">
                        <a:solidFill>
                          <a:schemeClr val="bg1"/>
                        </a:solidFill>
                        <a:effectLst/>
                        <a:latin typeface="Times New Roman" panose="02020603050405020304" pitchFamily="18" charset="0"/>
                      </a:endParaRPr>
                    </a:p>
                  </a:txBody>
                  <a:tcPr marL="0" marR="0" marT="0" marB="0" anchor="ctr">
                    <a:solidFill>
                      <a:schemeClr val="accent5"/>
                    </a:solidFill>
                  </a:tcPr>
                </a:tc>
                <a:tc>
                  <a:txBody>
                    <a:bodyPr/>
                    <a:lstStyle/>
                    <a:p>
                      <a:pPr algn="ctr" fontAlgn="ctr"/>
                      <a:r>
                        <a:rPr lang="en-GB" sz="2400" u="none" strike="noStrike" noProof="0" dirty="0">
                          <a:solidFill>
                            <a:schemeClr val="bg1"/>
                          </a:solidFill>
                          <a:effectLst/>
                        </a:rPr>
                        <a:t>1.52</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1.57</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2.23</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1.91</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1.36</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0.29</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extLst>
                  <a:ext uri="{0D108BD9-81ED-4DB2-BD59-A6C34878D82A}">
                    <a16:rowId xmlns:a16="http://schemas.microsoft.com/office/drawing/2014/main" val="566439996"/>
                  </a:ext>
                </a:extLst>
              </a:tr>
              <a:tr h="200025">
                <a:tc>
                  <a:txBody>
                    <a:bodyPr/>
                    <a:lstStyle/>
                    <a:p>
                      <a:pPr algn="ctr" fontAlgn="ctr"/>
                      <a:r>
                        <a:rPr lang="en-GB" sz="2400" b="1" u="none" strike="noStrike" noProof="0" dirty="0">
                          <a:solidFill>
                            <a:schemeClr val="bg1"/>
                          </a:solidFill>
                          <a:effectLst/>
                        </a:rPr>
                        <a:t>Odour</a:t>
                      </a:r>
                      <a:endParaRPr lang="en-GB" sz="2400" b="1" i="0" u="none" strike="noStrike" noProof="0" dirty="0">
                        <a:solidFill>
                          <a:schemeClr val="bg1"/>
                        </a:solidFill>
                        <a:effectLst/>
                        <a:latin typeface="Times New Roman" panose="02020603050405020304" pitchFamily="18" charset="0"/>
                      </a:endParaRPr>
                    </a:p>
                  </a:txBody>
                  <a:tcPr marL="0" marR="0" marT="0" marB="0" anchor="ctr">
                    <a:solidFill>
                      <a:schemeClr val="accent5"/>
                    </a:solidFill>
                  </a:tcPr>
                </a:tc>
                <a:tc>
                  <a:txBody>
                    <a:bodyPr/>
                    <a:lstStyle/>
                    <a:p>
                      <a:pPr algn="ctr" fontAlgn="ctr"/>
                      <a:r>
                        <a:rPr lang="en-GB" sz="2400" u="none" strike="noStrike" noProof="0" dirty="0">
                          <a:solidFill>
                            <a:schemeClr val="bg1"/>
                          </a:solidFill>
                          <a:effectLst/>
                        </a:rPr>
                        <a:t>1.96</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2.7</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2.96</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2.51</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2.93</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0.25</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extLst>
                  <a:ext uri="{0D108BD9-81ED-4DB2-BD59-A6C34878D82A}">
                    <a16:rowId xmlns:a16="http://schemas.microsoft.com/office/drawing/2014/main" val="388946792"/>
                  </a:ext>
                </a:extLst>
              </a:tr>
              <a:tr h="247650">
                <a:tc>
                  <a:txBody>
                    <a:bodyPr/>
                    <a:lstStyle/>
                    <a:p>
                      <a:pPr algn="ctr" fontAlgn="ctr"/>
                      <a:r>
                        <a:rPr lang="en-GB" sz="2400" b="1" u="none" strike="noStrike" noProof="0" dirty="0" err="1">
                          <a:solidFill>
                            <a:schemeClr val="bg1"/>
                          </a:solidFill>
                          <a:effectLst/>
                        </a:rPr>
                        <a:t>QIm</a:t>
                      </a:r>
                      <a:endParaRPr lang="en-GB" sz="2400" b="1" i="0" u="none" strike="noStrike" noProof="0" dirty="0">
                        <a:solidFill>
                          <a:schemeClr val="bg1"/>
                        </a:solidFill>
                        <a:effectLst/>
                        <a:latin typeface="Times New Roman" panose="02020603050405020304" pitchFamily="18" charset="0"/>
                      </a:endParaRPr>
                    </a:p>
                  </a:txBody>
                  <a:tcPr marL="0" marR="0" marT="0" marB="0" anchor="ctr">
                    <a:solidFill>
                      <a:schemeClr val="accent5"/>
                    </a:solidFill>
                  </a:tcPr>
                </a:tc>
                <a:tc>
                  <a:txBody>
                    <a:bodyPr/>
                    <a:lstStyle/>
                    <a:p>
                      <a:pPr algn="ctr" fontAlgn="ctr"/>
                      <a:r>
                        <a:rPr lang="en-GB" sz="2400" u="none" strike="noStrike" noProof="0" dirty="0">
                          <a:solidFill>
                            <a:schemeClr val="bg1"/>
                          </a:solidFill>
                          <a:effectLst/>
                        </a:rPr>
                        <a:t>2.89</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2.22</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2.83</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3.22</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2.94</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tc>
                  <a:txBody>
                    <a:bodyPr/>
                    <a:lstStyle/>
                    <a:p>
                      <a:pPr algn="ctr" fontAlgn="ctr"/>
                      <a:r>
                        <a:rPr lang="en-GB" sz="2400" u="none" strike="noStrike" noProof="0" dirty="0">
                          <a:solidFill>
                            <a:schemeClr val="bg1"/>
                          </a:solidFill>
                          <a:effectLst/>
                        </a:rPr>
                        <a:t>0.29</a:t>
                      </a:r>
                      <a:endParaRPr lang="en-GB" sz="2400" b="0" i="0" u="none" strike="noStrike" noProof="0" dirty="0">
                        <a:solidFill>
                          <a:schemeClr val="bg1"/>
                        </a:solidFill>
                        <a:effectLst/>
                        <a:latin typeface="Times New Roman" panose="02020603050405020304" pitchFamily="18" charset="0"/>
                      </a:endParaRPr>
                    </a:p>
                  </a:txBody>
                  <a:tcPr marL="0" marR="0" marT="0" marB="0" anchor="ctr">
                    <a:solidFill>
                      <a:srgbClr val="9DC3E6"/>
                    </a:solidFill>
                  </a:tcPr>
                </a:tc>
                <a:extLst>
                  <a:ext uri="{0D108BD9-81ED-4DB2-BD59-A6C34878D82A}">
                    <a16:rowId xmlns:a16="http://schemas.microsoft.com/office/drawing/2014/main" val="2712240386"/>
                  </a:ext>
                </a:extLst>
              </a:tr>
            </a:tbl>
          </a:graphicData>
        </a:graphic>
      </p:graphicFrame>
      <p:graphicFrame>
        <p:nvGraphicFramePr>
          <p:cNvPr id="6" name="Tabla 5">
            <a:extLst>
              <a:ext uri="{FF2B5EF4-FFF2-40B4-BE49-F238E27FC236}">
                <a16:creationId xmlns:a16="http://schemas.microsoft.com/office/drawing/2014/main" id="{F73D6618-C46D-4D23-9F07-17B75D468575}"/>
              </a:ext>
            </a:extLst>
          </p:cNvPr>
          <p:cNvGraphicFramePr>
            <a:graphicFrameLocks noGrp="1"/>
          </p:cNvGraphicFramePr>
          <p:nvPr>
            <p:extLst>
              <p:ext uri="{D42A27DB-BD31-4B8C-83A1-F6EECF244321}">
                <p14:modId xmlns:p14="http://schemas.microsoft.com/office/powerpoint/2010/main" val="196415272"/>
              </p:ext>
            </p:extLst>
          </p:nvPr>
        </p:nvGraphicFramePr>
        <p:xfrm>
          <a:off x="38847169" y="5307130"/>
          <a:ext cx="10195484" cy="2983230"/>
        </p:xfrm>
        <a:graphic>
          <a:graphicData uri="http://schemas.openxmlformats.org/drawingml/2006/table">
            <a:tbl>
              <a:tblPr>
                <a:tableStyleId>{5C22544A-7EE6-4342-B048-85BDC9FD1C3A}</a:tableStyleId>
              </a:tblPr>
              <a:tblGrid>
                <a:gridCol w="2051779">
                  <a:extLst>
                    <a:ext uri="{9D8B030D-6E8A-4147-A177-3AD203B41FA5}">
                      <a16:colId xmlns:a16="http://schemas.microsoft.com/office/drawing/2014/main" val="3756178382"/>
                    </a:ext>
                  </a:extLst>
                </a:gridCol>
                <a:gridCol w="1358718">
                  <a:extLst>
                    <a:ext uri="{9D8B030D-6E8A-4147-A177-3AD203B41FA5}">
                      <a16:colId xmlns:a16="http://schemas.microsoft.com/office/drawing/2014/main" val="929768062"/>
                    </a:ext>
                  </a:extLst>
                </a:gridCol>
                <a:gridCol w="1380219">
                  <a:extLst>
                    <a:ext uri="{9D8B030D-6E8A-4147-A177-3AD203B41FA5}">
                      <a16:colId xmlns:a16="http://schemas.microsoft.com/office/drawing/2014/main" val="3062174383"/>
                    </a:ext>
                  </a:extLst>
                </a:gridCol>
                <a:gridCol w="1289921">
                  <a:extLst>
                    <a:ext uri="{9D8B030D-6E8A-4147-A177-3AD203B41FA5}">
                      <a16:colId xmlns:a16="http://schemas.microsoft.com/office/drawing/2014/main" val="243600473"/>
                    </a:ext>
                  </a:extLst>
                </a:gridCol>
                <a:gridCol w="1289921">
                  <a:extLst>
                    <a:ext uri="{9D8B030D-6E8A-4147-A177-3AD203B41FA5}">
                      <a16:colId xmlns:a16="http://schemas.microsoft.com/office/drawing/2014/main" val="228698685"/>
                    </a:ext>
                  </a:extLst>
                </a:gridCol>
                <a:gridCol w="1483409">
                  <a:extLst>
                    <a:ext uri="{9D8B030D-6E8A-4147-A177-3AD203B41FA5}">
                      <a16:colId xmlns:a16="http://schemas.microsoft.com/office/drawing/2014/main" val="1754645156"/>
                    </a:ext>
                  </a:extLst>
                </a:gridCol>
                <a:gridCol w="1341517">
                  <a:extLst>
                    <a:ext uri="{9D8B030D-6E8A-4147-A177-3AD203B41FA5}">
                      <a16:colId xmlns:a16="http://schemas.microsoft.com/office/drawing/2014/main" val="3343918216"/>
                    </a:ext>
                  </a:extLst>
                </a:gridCol>
              </a:tblGrid>
              <a:tr h="200025">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noProof="0" dirty="0">
                          <a:solidFill>
                            <a:schemeClr val="bg1"/>
                          </a:solidFill>
                          <a:effectLst/>
                        </a:rPr>
                        <a:t>Sensorial analysis (raw, 2nd trial)</a:t>
                      </a:r>
                      <a:endParaRPr lang="en-GB" sz="2400" b="1" i="0" u="none" strike="noStrike" noProof="0" dirty="0">
                        <a:solidFill>
                          <a:schemeClr val="bg1"/>
                        </a:solidFill>
                        <a:effectLst/>
                        <a:latin typeface="Times New Roman" panose="02020603050405020304" pitchFamily="18" charset="0"/>
                      </a:endParaRPr>
                    </a:p>
                  </a:txBody>
                  <a:tcPr marL="9525" marR="9525" marT="9525" marB="0" anchor="ctr">
                    <a:solidFill>
                      <a:schemeClr val="accent5"/>
                    </a:solidFill>
                  </a:tcPr>
                </a:tc>
                <a:tc>
                  <a:txBody>
                    <a:bodyPr/>
                    <a:lstStyle/>
                    <a:p>
                      <a:pPr algn="ctr" fontAlgn="b"/>
                      <a:r>
                        <a:rPr lang="en-GB" sz="2400" b="1" u="none" strike="noStrike" noProof="0" dirty="0">
                          <a:solidFill>
                            <a:schemeClr val="bg1"/>
                          </a:solidFill>
                          <a:effectLst/>
                        </a:rPr>
                        <a:t>CONTROL</a:t>
                      </a:r>
                      <a:endParaRPr lang="en-GB" sz="2400" b="1" i="0" u="none" strike="noStrike" noProof="0" dirty="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en-GB" sz="2400" b="1" u="none" strike="noStrike" noProof="0">
                          <a:solidFill>
                            <a:schemeClr val="bg1"/>
                          </a:solidFill>
                          <a:effectLst/>
                        </a:rPr>
                        <a:t>H30</a:t>
                      </a:r>
                      <a:endParaRPr lang="en-GB" sz="2400" b="1" i="0" u="none" strike="noStrike" noProof="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en-GB" sz="2400" b="1" u="none" strike="noStrike" noProof="0" dirty="0">
                          <a:solidFill>
                            <a:schemeClr val="bg1"/>
                          </a:solidFill>
                          <a:effectLst/>
                        </a:rPr>
                        <a:t>H50</a:t>
                      </a:r>
                      <a:endParaRPr lang="en-GB" sz="2400" b="1" i="0" u="none" strike="noStrike" noProof="0" dirty="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en-GB" sz="2400" b="1" u="none" strike="noStrike" noProof="0">
                          <a:solidFill>
                            <a:schemeClr val="bg1"/>
                          </a:solidFill>
                          <a:effectLst/>
                        </a:rPr>
                        <a:t>Hm50</a:t>
                      </a:r>
                      <a:endParaRPr lang="en-GB" sz="2400" b="1" i="0" u="none" strike="noStrike" noProof="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en-GB" sz="2400" b="1" u="none" strike="noStrike" noProof="0">
                          <a:solidFill>
                            <a:schemeClr val="bg1"/>
                          </a:solidFill>
                          <a:effectLst/>
                        </a:rPr>
                        <a:t>T50</a:t>
                      </a:r>
                      <a:endParaRPr lang="en-GB" sz="2400" b="1" i="0" u="none" strike="noStrike" noProof="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en-GB" sz="2400" b="1" u="none" strike="noStrike" noProof="0">
                          <a:solidFill>
                            <a:schemeClr val="bg1"/>
                          </a:solidFill>
                          <a:effectLst/>
                        </a:rPr>
                        <a:t>SEM</a:t>
                      </a:r>
                      <a:endParaRPr lang="en-GB" sz="2400" b="1" i="0" u="none" strike="noStrike" noProof="0">
                        <a:solidFill>
                          <a:schemeClr val="bg1"/>
                        </a:solidFill>
                        <a:effectLst/>
                        <a:latin typeface="Calibri" panose="020F0502020204030204" pitchFamily="34" charset="0"/>
                      </a:endParaRPr>
                    </a:p>
                  </a:txBody>
                  <a:tcPr marL="9525" marR="9525" marT="9525" marB="0" anchor="ctr">
                    <a:solidFill>
                      <a:schemeClr val="accent5"/>
                    </a:solidFill>
                  </a:tcPr>
                </a:tc>
                <a:extLst>
                  <a:ext uri="{0D108BD9-81ED-4DB2-BD59-A6C34878D82A}">
                    <a16:rowId xmlns:a16="http://schemas.microsoft.com/office/drawing/2014/main" val="425425268"/>
                  </a:ext>
                </a:extLst>
              </a:tr>
              <a:tr h="190500">
                <a:tc>
                  <a:txBody>
                    <a:bodyPr/>
                    <a:lstStyle/>
                    <a:p>
                      <a:pPr algn="ctr" fontAlgn="ctr"/>
                      <a:r>
                        <a:rPr lang="en-GB" sz="2400" b="1" u="none" strike="noStrike" noProof="0">
                          <a:solidFill>
                            <a:schemeClr val="bg1"/>
                          </a:solidFill>
                          <a:effectLst/>
                        </a:rPr>
                        <a:t>Acceptability</a:t>
                      </a:r>
                      <a:endParaRPr lang="en-GB" sz="2400" b="1" i="0" u="none" strike="noStrike" noProof="0">
                        <a:solidFill>
                          <a:schemeClr val="bg1"/>
                        </a:solidFill>
                        <a:effectLst/>
                        <a:latin typeface="Times New Roman" panose="02020603050405020304" pitchFamily="18" charset="0"/>
                      </a:endParaRPr>
                    </a:p>
                  </a:txBody>
                  <a:tcPr marL="0" marR="0" marT="0" marB="0" anchor="ctr">
                    <a:solidFill>
                      <a:schemeClr val="accent5"/>
                    </a:solidFill>
                  </a:tcPr>
                </a:tc>
                <a:tc>
                  <a:txBody>
                    <a:bodyPr/>
                    <a:lstStyle/>
                    <a:p>
                      <a:pPr algn="ctr" fontAlgn="b"/>
                      <a:r>
                        <a:rPr lang="en-GB" sz="2400" u="none" strike="noStrike" noProof="0" dirty="0">
                          <a:solidFill>
                            <a:schemeClr val="bg1"/>
                          </a:solidFill>
                          <a:effectLst/>
                        </a:rPr>
                        <a:t>3.00</a:t>
                      </a:r>
                    </a:p>
                  </a:txBody>
                  <a:tcPr marL="9525" marR="9525" marT="9525" marB="0" anchor="ctr">
                    <a:solidFill>
                      <a:srgbClr val="9DC3E6"/>
                    </a:solidFill>
                  </a:tcPr>
                </a:tc>
                <a:tc>
                  <a:txBody>
                    <a:bodyPr/>
                    <a:lstStyle/>
                    <a:p>
                      <a:pPr algn="ctr" fontAlgn="b"/>
                      <a:r>
                        <a:rPr lang="en-GB" sz="2400" u="none" strike="noStrike" noProof="0" dirty="0">
                          <a:solidFill>
                            <a:schemeClr val="bg1"/>
                          </a:solidFill>
                          <a:effectLst/>
                        </a:rPr>
                        <a:t>3.37</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chemeClr val="bg1"/>
                          </a:solidFill>
                          <a:effectLst/>
                        </a:rPr>
                        <a:t>2.78</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chemeClr val="bg1"/>
                          </a:solidFill>
                          <a:effectLst/>
                        </a:rPr>
                        <a:t>3.39</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chemeClr val="bg1"/>
                          </a:solidFill>
                          <a:effectLst/>
                        </a:rPr>
                        <a:t>3.08</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chemeClr val="bg1"/>
                          </a:solidFill>
                          <a:effectLst/>
                        </a:rPr>
                        <a:t>0.46</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extLst>
                  <a:ext uri="{0D108BD9-81ED-4DB2-BD59-A6C34878D82A}">
                    <a16:rowId xmlns:a16="http://schemas.microsoft.com/office/drawing/2014/main" val="1602304664"/>
                  </a:ext>
                </a:extLst>
              </a:tr>
              <a:tr h="190500">
                <a:tc>
                  <a:txBody>
                    <a:bodyPr/>
                    <a:lstStyle/>
                    <a:p>
                      <a:pPr algn="ctr" fontAlgn="ctr"/>
                      <a:r>
                        <a:rPr lang="en-GB" sz="2400" b="1" u="none" strike="noStrike" noProof="0">
                          <a:solidFill>
                            <a:schemeClr val="bg1"/>
                          </a:solidFill>
                          <a:effectLst/>
                        </a:rPr>
                        <a:t>Colour</a:t>
                      </a:r>
                      <a:endParaRPr lang="en-GB" sz="2400" b="1" i="0" u="none" strike="noStrike" noProof="0">
                        <a:solidFill>
                          <a:schemeClr val="bg1"/>
                        </a:solidFill>
                        <a:effectLst/>
                        <a:latin typeface="Times New Roman" panose="02020603050405020304" pitchFamily="18" charset="0"/>
                      </a:endParaRPr>
                    </a:p>
                  </a:txBody>
                  <a:tcPr marL="0" marR="0" marT="0" marB="0" anchor="ctr">
                    <a:solidFill>
                      <a:schemeClr val="accent5"/>
                    </a:solidFill>
                  </a:tcPr>
                </a:tc>
                <a:tc>
                  <a:txBody>
                    <a:bodyPr/>
                    <a:lstStyle/>
                    <a:p>
                      <a:pPr algn="ctr" fontAlgn="b"/>
                      <a:r>
                        <a:rPr lang="en-GB" sz="2400" u="none" strike="noStrike" noProof="0" dirty="0">
                          <a:solidFill>
                            <a:srgbClr val="C00000"/>
                          </a:solidFill>
                          <a:effectLst/>
                        </a:rPr>
                        <a:t>4.76</a:t>
                      </a:r>
                      <a:r>
                        <a:rPr lang="en-GB" sz="2400" u="none" strike="noStrike" baseline="30000" noProof="0" dirty="0">
                          <a:solidFill>
                            <a:srgbClr val="C00000"/>
                          </a:solidFill>
                          <a:effectLst/>
                        </a:rPr>
                        <a:t>ab</a:t>
                      </a:r>
                      <a:endParaRPr lang="en-GB" sz="2400" b="0" i="0" u="none" strike="noStrike" baseline="30000" noProof="0" dirty="0">
                        <a:solidFill>
                          <a:srgbClr val="C00000"/>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rgbClr val="C00000"/>
                          </a:solidFill>
                          <a:effectLst/>
                        </a:rPr>
                        <a:t>5.38</a:t>
                      </a:r>
                      <a:r>
                        <a:rPr lang="en-GB" sz="2400" u="none" strike="noStrike" baseline="30000" noProof="0" dirty="0">
                          <a:solidFill>
                            <a:srgbClr val="C00000"/>
                          </a:solidFill>
                          <a:effectLst/>
                        </a:rPr>
                        <a:t>a</a:t>
                      </a:r>
                      <a:endParaRPr lang="en-GB" sz="2400" b="0" i="0" u="none" strike="noStrike" baseline="30000" noProof="0" dirty="0">
                        <a:solidFill>
                          <a:srgbClr val="C00000"/>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rgbClr val="C00000"/>
                          </a:solidFill>
                          <a:effectLst/>
                        </a:rPr>
                        <a:t>3.65</a:t>
                      </a:r>
                      <a:r>
                        <a:rPr lang="en-GB" sz="2400" u="none" strike="noStrike" baseline="30000" noProof="0" dirty="0">
                          <a:solidFill>
                            <a:srgbClr val="C00000"/>
                          </a:solidFill>
                          <a:effectLst/>
                        </a:rPr>
                        <a:t>b</a:t>
                      </a:r>
                      <a:endParaRPr lang="en-GB" sz="2400" b="0" i="0" u="none" strike="noStrike" baseline="30000" noProof="0" dirty="0">
                        <a:solidFill>
                          <a:srgbClr val="C00000"/>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rgbClr val="C00000"/>
                          </a:solidFill>
                          <a:effectLst/>
                        </a:rPr>
                        <a:t>5.77</a:t>
                      </a:r>
                      <a:r>
                        <a:rPr lang="en-GB" sz="2400" u="none" strike="noStrike" baseline="30000" noProof="0" dirty="0">
                          <a:solidFill>
                            <a:srgbClr val="C00000"/>
                          </a:solidFill>
                          <a:effectLst/>
                        </a:rPr>
                        <a:t>a</a:t>
                      </a:r>
                      <a:endParaRPr lang="en-GB" sz="2400" b="0" i="0" u="none" strike="noStrike" baseline="30000" noProof="0" dirty="0">
                        <a:solidFill>
                          <a:srgbClr val="C00000"/>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rgbClr val="C00000"/>
                          </a:solidFill>
                          <a:effectLst/>
                        </a:rPr>
                        <a:t>4.78</a:t>
                      </a:r>
                      <a:r>
                        <a:rPr lang="en-GB" sz="2400" u="none" strike="noStrike" baseline="30000" noProof="0" dirty="0">
                          <a:solidFill>
                            <a:srgbClr val="C00000"/>
                          </a:solidFill>
                          <a:effectLst/>
                        </a:rPr>
                        <a:t>ab</a:t>
                      </a:r>
                      <a:endParaRPr lang="en-GB" sz="2400" b="0" i="0" u="none" strike="noStrike" baseline="30000" noProof="0" dirty="0">
                        <a:solidFill>
                          <a:srgbClr val="C00000"/>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chemeClr val="bg1"/>
                          </a:solidFill>
                          <a:effectLst/>
                        </a:rPr>
                        <a:t>0.34</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extLst>
                  <a:ext uri="{0D108BD9-81ED-4DB2-BD59-A6C34878D82A}">
                    <a16:rowId xmlns:a16="http://schemas.microsoft.com/office/drawing/2014/main" val="815581961"/>
                  </a:ext>
                </a:extLst>
              </a:tr>
              <a:tr h="190500">
                <a:tc>
                  <a:txBody>
                    <a:bodyPr/>
                    <a:lstStyle/>
                    <a:p>
                      <a:pPr algn="ctr" fontAlgn="ctr"/>
                      <a:r>
                        <a:rPr lang="en-GB" sz="2400" b="1" u="none" strike="noStrike" noProof="0">
                          <a:solidFill>
                            <a:schemeClr val="bg1"/>
                          </a:solidFill>
                          <a:effectLst/>
                        </a:rPr>
                        <a:t>Texture</a:t>
                      </a:r>
                      <a:endParaRPr lang="en-GB" sz="2400" b="1" i="0" u="none" strike="noStrike" noProof="0">
                        <a:solidFill>
                          <a:schemeClr val="bg1"/>
                        </a:solidFill>
                        <a:effectLst/>
                        <a:latin typeface="Times New Roman" panose="02020603050405020304" pitchFamily="18" charset="0"/>
                      </a:endParaRPr>
                    </a:p>
                  </a:txBody>
                  <a:tcPr marL="0" marR="0" marT="0" marB="0" anchor="ctr">
                    <a:solidFill>
                      <a:schemeClr val="accent5"/>
                    </a:solidFill>
                  </a:tcPr>
                </a:tc>
                <a:tc>
                  <a:txBody>
                    <a:bodyPr/>
                    <a:lstStyle/>
                    <a:p>
                      <a:pPr algn="ctr" fontAlgn="b"/>
                      <a:r>
                        <a:rPr lang="en-GB" sz="2400" u="none" strike="noStrike" noProof="0" dirty="0">
                          <a:solidFill>
                            <a:schemeClr val="bg1"/>
                          </a:solidFill>
                          <a:effectLst/>
                        </a:rPr>
                        <a:t>2.18</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chemeClr val="bg1"/>
                          </a:solidFill>
                          <a:effectLst/>
                        </a:rPr>
                        <a:t>2.58</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chemeClr val="bg1"/>
                          </a:solidFill>
                          <a:effectLst/>
                        </a:rPr>
                        <a:t>2.53</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chemeClr val="bg1"/>
                          </a:solidFill>
                          <a:effectLst/>
                        </a:rPr>
                        <a:t>2.28</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chemeClr val="bg1"/>
                          </a:solidFill>
                          <a:effectLst/>
                        </a:rPr>
                        <a:t>2.27</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chemeClr val="bg1"/>
                          </a:solidFill>
                          <a:effectLst/>
                        </a:rPr>
                        <a:t>0.45</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extLst>
                  <a:ext uri="{0D108BD9-81ED-4DB2-BD59-A6C34878D82A}">
                    <a16:rowId xmlns:a16="http://schemas.microsoft.com/office/drawing/2014/main" val="1915655008"/>
                  </a:ext>
                </a:extLst>
              </a:tr>
              <a:tr h="190500">
                <a:tc>
                  <a:txBody>
                    <a:bodyPr/>
                    <a:lstStyle/>
                    <a:p>
                      <a:pPr algn="ctr" fontAlgn="ctr"/>
                      <a:r>
                        <a:rPr lang="en-GB" sz="2400" b="1" u="none" strike="noStrike" noProof="0" dirty="0">
                          <a:solidFill>
                            <a:schemeClr val="bg1"/>
                          </a:solidFill>
                          <a:effectLst/>
                        </a:rPr>
                        <a:t>Odour</a:t>
                      </a:r>
                      <a:endParaRPr lang="en-GB" sz="2400" b="1" i="0" u="none" strike="noStrike" noProof="0" dirty="0">
                        <a:solidFill>
                          <a:schemeClr val="bg1"/>
                        </a:solidFill>
                        <a:effectLst/>
                        <a:latin typeface="Times New Roman" panose="02020603050405020304" pitchFamily="18" charset="0"/>
                      </a:endParaRPr>
                    </a:p>
                  </a:txBody>
                  <a:tcPr marL="0" marR="0" marT="0" marB="0" anchor="ctr">
                    <a:solidFill>
                      <a:schemeClr val="accent5"/>
                    </a:solidFill>
                  </a:tcPr>
                </a:tc>
                <a:tc>
                  <a:txBody>
                    <a:bodyPr/>
                    <a:lstStyle/>
                    <a:p>
                      <a:pPr algn="ctr" fontAlgn="b"/>
                      <a:r>
                        <a:rPr lang="en-GB" sz="2400" u="none" strike="noStrike" noProof="0" dirty="0">
                          <a:solidFill>
                            <a:schemeClr val="bg1"/>
                          </a:solidFill>
                          <a:effectLst/>
                        </a:rPr>
                        <a:t>2.43</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chemeClr val="bg1"/>
                          </a:solidFill>
                          <a:effectLst/>
                        </a:rPr>
                        <a:t>2.56</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chemeClr val="bg1"/>
                          </a:solidFill>
                          <a:effectLst/>
                        </a:rPr>
                        <a:t>2.73</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chemeClr val="bg1"/>
                          </a:solidFill>
                          <a:effectLst/>
                        </a:rPr>
                        <a:t>2.74</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chemeClr val="bg1"/>
                          </a:solidFill>
                          <a:effectLst/>
                        </a:rPr>
                        <a:t>2.18</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chemeClr val="bg1"/>
                          </a:solidFill>
                          <a:effectLst/>
                        </a:rPr>
                        <a:t>0.41</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extLst>
                  <a:ext uri="{0D108BD9-81ED-4DB2-BD59-A6C34878D82A}">
                    <a16:rowId xmlns:a16="http://schemas.microsoft.com/office/drawing/2014/main" val="2825262624"/>
                  </a:ext>
                </a:extLst>
              </a:tr>
              <a:tr h="200025">
                <a:tc>
                  <a:txBody>
                    <a:bodyPr/>
                    <a:lstStyle/>
                    <a:p>
                      <a:pPr algn="ctr" fontAlgn="ctr"/>
                      <a:r>
                        <a:rPr lang="en-GB" sz="2400" b="1" u="none" strike="noStrike" noProof="0" dirty="0" err="1">
                          <a:solidFill>
                            <a:schemeClr val="bg1"/>
                          </a:solidFill>
                          <a:effectLst/>
                        </a:rPr>
                        <a:t>QIm</a:t>
                      </a:r>
                      <a:endParaRPr lang="en-GB" sz="2400" b="1" i="0" u="none" strike="noStrike" noProof="0" dirty="0">
                        <a:solidFill>
                          <a:schemeClr val="bg1"/>
                        </a:solidFill>
                        <a:effectLst/>
                        <a:latin typeface="Times New Roman" panose="02020603050405020304" pitchFamily="18" charset="0"/>
                      </a:endParaRPr>
                    </a:p>
                  </a:txBody>
                  <a:tcPr marL="0" marR="0" marT="0" marB="0" anchor="ctr">
                    <a:solidFill>
                      <a:schemeClr val="accent5"/>
                    </a:solidFill>
                  </a:tcPr>
                </a:tc>
                <a:tc>
                  <a:txBody>
                    <a:bodyPr/>
                    <a:lstStyle/>
                    <a:p>
                      <a:pPr algn="ctr" fontAlgn="b"/>
                      <a:r>
                        <a:rPr lang="en-GB" sz="2400" u="none" strike="noStrike" noProof="0" dirty="0">
                          <a:solidFill>
                            <a:schemeClr val="bg1"/>
                          </a:solidFill>
                          <a:effectLst/>
                        </a:rPr>
                        <a:t>5.00</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chemeClr val="bg1"/>
                          </a:solidFill>
                          <a:effectLst/>
                        </a:rPr>
                        <a:t>3.93</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chemeClr val="bg1"/>
                          </a:solidFill>
                          <a:effectLst/>
                        </a:rPr>
                        <a:t>5.93</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chemeClr val="bg1"/>
                          </a:solidFill>
                          <a:effectLst/>
                        </a:rPr>
                        <a:t>4.02</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chemeClr val="bg1"/>
                          </a:solidFill>
                          <a:effectLst/>
                        </a:rPr>
                        <a:t>3.79</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tc>
                  <a:txBody>
                    <a:bodyPr/>
                    <a:lstStyle/>
                    <a:p>
                      <a:pPr algn="ctr" fontAlgn="b"/>
                      <a:r>
                        <a:rPr lang="en-GB" sz="2400" u="none" strike="noStrike" noProof="0" dirty="0">
                          <a:solidFill>
                            <a:schemeClr val="bg1"/>
                          </a:solidFill>
                          <a:effectLst/>
                        </a:rPr>
                        <a:t>0.60</a:t>
                      </a:r>
                      <a:endParaRPr lang="en-GB" sz="2400" b="0" i="0" u="none" strike="noStrike" noProof="0" dirty="0">
                        <a:solidFill>
                          <a:schemeClr val="bg1"/>
                        </a:solidFill>
                        <a:effectLst/>
                        <a:latin typeface="Calibri" panose="020F0502020204030204" pitchFamily="34" charset="0"/>
                      </a:endParaRPr>
                    </a:p>
                  </a:txBody>
                  <a:tcPr marL="9525" marR="9525" marT="9525" marB="0" anchor="ctr">
                    <a:solidFill>
                      <a:srgbClr val="9DC3E6"/>
                    </a:solidFill>
                  </a:tcPr>
                </a:tc>
                <a:extLst>
                  <a:ext uri="{0D108BD9-81ED-4DB2-BD59-A6C34878D82A}">
                    <a16:rowId xmlns:a16="http://schemas.microsoft.com/office/drawing/2014/main" val="2067264464"/>
                  </a:ext>
                </a:extLst>
              </a:tr>
            </a:tbl>
          </a:graphicData>
        </a:graphic>
      </p:graphicFrame>
      <p:sp>
        <p:nvSpPr>
          <p:cNvPr id="28" name="Flecha: hacia abajo 27">
            <a:extLst>
              <a:ext uri="{FF2B5EF4-FFF2-40B4-BE49-F238E27FC236}">
                <a16:creationId xmlns:a16="http://schemas.microsoft.com/office/drawing/2014/main" id="{FB3309F0-08AB-416A-9305-1EA8EBF71A3E}"/>
              </a:ext>
            </a:extLst>
          </p:cNvPr>
          <p:cNvSpPr/>
          <p:nvPr/>
        </p:nvSpPr>
        <p:spPr>
          <a:xfrm>
            <a:off x="2784082" y="19739700"/>
            <a:ext cx="609600" cy="655025"/>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Flecha: hacia abajo 32">
            <a:extLst>
              <a:ext uri="{FF2B5EF4-FFF2-40B4-BE49-F238E27FC236}">
                <a16:creationId xmlns:a16="http://schemas.microsoft.com/office/drawing/2014/main" id="{331DE028-F456-4475-AF47-B118E90BE094}"/>
              </a:ext>
            </a:extLst>
          </p:cNvPr>
          <p:cNvSpPr/>
          <p:nvPr/>
        </p:nvSpPr>
        <p:spPr>
          <a:xfrm>
            <a:off x="7449661" y="19739619"/>
            <a:ext cx="609600" cy="655025"/>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Elipse 34">
            <a:extLst>
              <a:ext uri="{FF2B5EF4-FFF2-40B4-BE49-F238E27FC236}">
                <a16:creationId xmlns:a16="http://schemas.microsoft.com/office/drawing/2014/main" id="{B8221468-7ABC-4663-85A7-2373F3E99103}"/>
              </a:ext>
            </a:extLst>
          </p:cNvPr>
          <p:cNvSpPr/>
          <p:nvPr/>
        </p:nvSpPr>
        <p:spPr>
          <a:xfrm>
            <a:off x="2013567" y="20418629"/>
            <a:ext cx="2141319" cy="101414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1st: control + 2 HI </a:t>
            </a:r>
            <a:r>
              <a:rPr lang="es-ES" dirty="0" err="1"/>
              <a:t>diets</a:t>
            </a:r>
            <a:r>
              <a:rPr lang="es-ES" dirty="0"/>
              <a:t> + 2 TM </a:t>
            </a:r>
            <a:r>
              <a:rPr lang="es-ES" dirty="0" err="1"/>
              <a:t>diets</a:t>
            </a:r>
            <a:r>
              <a:rPr lang="es-ES" dirty="0"/>
              <a:t> </a:t>
            </a:r>
          </a:p>
        </p:txBody>
      </p:sp>
      <p:sp>
        <p:nvSpPr>
          <p:cNvPr id="34" name="Flecha: hacia abajo 33">
            <a:extLst>
              <a:ext uri="{FF2B5EF4-FFF2-40B4-BE49-F238E27FC236}">
                <a16:creationId xmlns:a16="http://schemas.microsoft.com/office/drawing/2014/main" id="{EC46F951-7943-40DF-941B-96F27FA29BA8}"/>
              </a:ext>
            </a:extLst>
          </p:cNvPr>
          <p:cNvSpPr/>
          <p:nvPr/>
        </p:nvSpPr>
        <p:spPr>
          <a:xfrm>
            <a:off x="5106678" y="19739700"/>
            <a:ext cx="609600" cy="655025"/>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Elipse 48">
            <a:extLst>
              <a:ext uri="{FF2B5EF4-FFF2-40B4-BE49-F238E27FC236}">
                <a16:creationId xmlns:a16="http://schemas.microsoft.com/office/drawing/2014/main" id="{7A534748-2E0E-41A5-AE0D-4419EF52B478}"/>
              </a:ext>
            </a:extLst>
          </p:cNvPr>
          <p:cNvSpPr/>
          <p:nvPr/>
        </p:nvSpPr>
        <p:spPr>
          <a:xfrm>
            <a:off x="4339399" y="20423166"/>
            <a:ext cx="2141319" cy="101414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2nd: control + 3 HI </a:t>
            </a:r>
            <a:r>
              <a:rPr lang="es-ES" dirty="0" err="1"/>
              <a:t>diets</a:t>
            </a:r>
            <a:r>
              <a:rPr lang="es-ES" dirty="0"/>
              <a:t> + 1 TM </a:t>
            </a:r>
            <a:r>
              <a:rPr lang="es-ES" dirty="0" err="1"/>
              <a:t>diet</a:t>
            </a:r>
            <a:endParaRPr lang="es-ES" dirty="0"/>
          </a:p>
        </p:txBody>
      </p:sp>
      <p:sp>
        <p:nvSpPr>
          <p:cNvPr id="51" name="Elipse 50">
            <a:extLst>
              <a:ext uri="{FF2B5EF4-FFF2-40B4-BE49-F238E27FC236}">
                <a16:creationId xmlns:a16="http://schemas.microsoft.com/office/drawing/2014/main" id="{78DF28F2-E038-4EA5-858E-2E439D586CAA}"/>
              </a:ext>
            </a:extLst>
          </p:cNvPr>
          <p:cNvSpPr/>
          <p:nvPr/>
        </p:nvSpPr>
        <p:spPr>
          <a:xfrm>
            <a:off x="6683801" y="20416489"/>
            <a:ext cx="2141319" cy="101414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3rd: control +</a:t>
            </a:r>
          </a:p>
          <a:p>
            <a:pPr algn="ctr"/>
            <a:r>
              <a:rPr lang="es-ES" dirty="0"/>
              <a:t>TM </a:t>
            </a:r>
            <a:r>
              <a:rPr lang="es-ES" dirty="0" err="1"/>
              <a:t>diet</a:t>
            </a:r>
            <a:endParaRPr lang="es-ES" dirty="0"/>
          </a:p>
        </p:txBody>
      </p:sp>
      <p:sp>
        <p:nvSpPr>
          <p:cNvPr id="18" name="Rectángulo: esquinas redondeadas 17">
            <a:extLst>
              <a:ext uri="{FF2B5EF4-FFF2-40B4-BE49-F238E27FC236}">
                <a16:creationId xmlns:a16="http://schemas.microsoft.com/office/drawing/2014/main" id="{A4CEB2F3-7A30-4AB9-8323-4CFADB10D4C7}"/>
              </a:ext>
            </a:extLst>
          </p:cNvPr>
          <p:cNvSpPr/>
          <p:nvPr/>
        </p:nvSpPr>
        <p:spPr>
          <a:xfrm>
            <a:off x="2199982" y="18669057"/>
            <a:ext cx="6556063" cy="1088571"/>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3 </a:t>
            </a:r>
            <a:r>
              <a:rPr lang="es-ES" sz="2400" dirty="0" err="1"/>
              <a:t>Experiments</a:t>
            </a:r>
            <a:r>
              <a:rPr lang="es-ES" sz="2400" dirty="0"/>
              <a:t> </a:t>
            </a:r>
            <a:r>
              <a:rPr lang="es-ES" sz="2400" dirty="0" err="1"/>
              <a:t>on</a:t>
            </a:r>
            <a:r>
              <a:rPr lang="es-ES" sz="2400" dirty="0"/>
              <a:t> </a:t>
            </a:r>
            <a:r>
              <a:rPr lang="es-ES" sz="2400" dirty="0" err="1"/>
              <a:t>rainbow</a:t>
            </a:r>
            <a:r>
              <a:rPr lang="es-ES" sz="2400" dirty="0"/>
              <a:t> </a:t>
            </a:r>
            <a:r>
              <a:rPr lang="es-ES" sz="2400" dirty="0" err="1"/>
              <a:t>trout</a:t>
            </a:r>
            <a:r>
              <a:rPr lang="es-ES" sz="2400" dirty="0"/>
              <a:t>; 3 </a:t>
            </a:r>
            <a:r>
              <a:rPr lang="es-ES" sz="2400" dirty="0" err="1"/>
              <a:t>Growth</a:t>
            </a:r>
            <a:r>
              <a:rPr lang="es-ES" sz="2400" dirty="0"/>
              <a:t> </a:t>
            </a:r>
            <a:r>
              <a:rPr lang="es-ES" sz="2400" dirty="0" err="1"/>
              <a:t>trials</a:t>
            </a:r>
            <a:endParaRPr lang="es-ES" sz="2400" dirty="0"/>
          </a:p>
          <a:p>
            <a:pPr algn="ctr"/>
            <a:r>
              <a:rPr lang="es-ES" sz="2400" dirty="0"/>
              <a:t>(up </a:t>
            </a:r>
            <a:r>
              <a:rPr lang="es-ES" sz="2400" dirty="0" err="1"/>
              <a:t>to</a:t>
            </a:r>
            <a:r>
              <a:rPr lang="es-ES" sz="2400" dirty="0"/>
              <a:t> 140, 90, and 415 g </a:t>
            </a:r>
            <a:r>
              <a:rPr lang="es-ES" sz="2400" dirty="0" err="1"/>
              <a:t>respectively</a:t>
            </a:r>
            <a:r>
              <a:rPr lang="es-ES" sz="2400" dirty="0"/>
              <a:t>; </a:t>
            </a:r>
            <a:r>
              <a:rPr lang="es-ES" sz="2400" dirty="0" err="1"/>
              <a:t>different</a:t>
            </a:r>
            <a:r>
              <a:rPr lang="es-ES" sz="2400" dirty="0"/>
              <a:t> </a:t>
            </a:r>
            <a:r>
              <a:rPr lang="es-ES" sz="2400" dirty="0" err="1"/>
              <a:t>diets</a:t>
            </a:r>
            <a:r>
              <a:rPr lang="es-ES" sz="2400" dirty="0"/>
              <a:t>, 4 replica)</a:t>
            </a:r>
          </a:p>
        </p:txBody>
      </p:sp>
      <p:sp>
        <p:nvSpPr>
          <p:cNvPr id="65" name="Flecha: hacia abajo 64">
            <a:extLst>
              <a:ext uri="{FF2B5EF4-FFF2-40B4-BE49-F238E27FC236}">
                <a16:creationId xmlns:a16="http://schemas.microsoft.com/office/drawing/2014/main" id="{5BD7E9AE-8824-47A9-96DB-353E5A624D14}"/>
              </a:ext>
            </a:extLst>
          </p:cNvPr>
          <p:cNvSpPr/>
          <p:nvPr/>
        </p:nvSpPr>
        <p:spPr>
          <a:xfrm>
            <a:off x="5106678" y="21540328"/>
            <a:ext cx="609600" cy="655025"/>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Flecha: hacia abajo 65">
            <a:extLst>
              <a:ext uri="{FF2B5EF4-FFF2-40B4-BE49-F238E27FC236}">
                <a16:creationId xmlns:a16="http://schemas.microsoft.com/office/drawing/2014/main" id="{A206CAE4-341B-4935-B2BF-3CB5837751FF}"/>
              </a:ext>
            </a:extLst>
          </p:cNvPr>
          <p:cNvSpPr/>
          <p:nvPr/>
        </p:nvSpPr>
        <p:spPr>
          <a:xfrm rot="19774480">
            <a:off x="3675523" y="21561321"/>
            <a:ext cx="609600" cy="655025"/>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esquinas redondeadas 30">
            <a:extLst>
              <a:ext uri="{FF2B5EF4-FFF2-40B4-BE49-F238E27FC236}">
                <a16:creationId xmlns:a16="http://schemas.microsoft.com/office/drawing/2014/main" id="{60B4342E-F541-4722-92DB-D5D26A1526A9}"/>
              </a:ext>
            </a:extLst>
          </p:cNvPr>
          <p:cNvSpPr/>
          <p:nvPr/>
        </p:nvSpPr>
        <p:spPr>
          <a:xfrm>
            <a:off x="3709849" y="22248798"/>
            <a:ext cx="3368789" cy="77337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Sensorial </a:t>
            </a:r>
            <a:r>
              <a:rPr lang="es-ES" sz="2400" dirty="0" err="1"/>
              <a:t>analysis</a:t>
            </a:r>
            <a:endParaRPr lang="es-ES" sz="2400" dirty="0"/>
          </a:p>
          <a:p>
            <a:pPr algn="ctr"/>
            <a:r>
              <a:rPr lang="es-ES" sz="2400" dirty="0"/>
              <a:t>in raw </a:t>
            </a:r>
            <a:r>
              <a:rPr lang="es-ES" sz="2400" dirty="0" err="1"/>
              <a:t>fish</a:t>
            </a:r>
            <a:endParaRPr lang="es-ES" sz="2400" dirty="0"/>
          </a:p>
        </p:txBody>
      </p:sp>
      <p:sp>
        <p:nvSpPr>
          <p:cNvPr id="37" name="Rectángulo: esquinas redondeadas 36">
            <a:extLst>
              <a:ext uri="{FF2B5EF4-FFF2-40B4-BE49-F238E27FC236}">
                <a16:creationId xmlns:a16="http://schemas.microsoft.com/office/drawing/2014/main" id="{F8C6B920-CB58-4323-B5AA-6F8B809F7B70}"/>
              </a:ext>
            </a:extLst>
          </p:cNvPr>
          <p:cNvSpPr/>
          <p:nvPr/>
        </p:nvSpPr>
        <p:spPr>
          <a:xfrm>
            <a:off x="9348673" y="21402352"/>
            <a:ext cx="2524986" cy="1319569"/>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Sensorial </a:t>
            </a:r>
            <a:r>
              <a:rPr lang="es-ES" sz="2400" dirty="0" err="1"/>
              <a:t>analysis</a:t>
            </a:r>
            <a:r>
              <a:rPr lang="es-ES" sz="2400" dirty="0"/>
              <a:t> in </a:t>
            </a:r>
            <a:r>
              <a:rPr lang="es-ES" sz="2400" dirty="0" err="1"/>
              <a:t>cooked</a:t>
            </a:r>
            <a:r>
              <a:rPr lang="es-ES" sz="2400" dirty="0"/>
              <a:t> </a:t>
            </a:r>
            <a:r>
              <a:rPr lang="es-ES" sz="2400" dirty="0" err="1"/>
              <a:t>fillet</a:t>
            </a:r>
            <a:r>
              <a:rPr lang="es-ES" sz="2400" dirty="0"/>
              <a:t> </a:t>
            </a:r>
            <a:r>
              <a:rPr lang="es-ES" sz="2400" dirty="0" err="1"/>
              <a:t>of</a:t>
            </a:r>
            <a:r>
              <a:rPr lang="es-ES" sz="2400" dirty="0"/>
              <a:t> 3rd trial</a:t>
            </a:r>
          </a:p>
        </p:txBody>
      </p:sp>
      <p:grpSp>
        <p:nvGrpSpPr>
          <p:cNvPr id="30" name="Grupo 29">
            <a:extLst>
              <a:ext uri="{FF2B5EF4-FFF2-40B4-BE49-F238E27FC236}">
                <a16:creationId xmlns:a16="http://schemas.microsoft.com/office/drawing/2014/main" id="{1DF65502-10E3-4D97-930F-637CC1C92B61}"/>
              </a:ext>
            </a:extLst>
          </p:cNvPr>
          <p:cNvGrpSpPr/>
          <p:nvPr/>
        </p:nvGrpSpPr>
        <p:grpSpPr>
          <a:xfrm>
            <a:off x="15510986" y="6400078"/>
            <a:ext cx="18841134" cy="16246408"/>
            <a:chOff x="13100346" y="7681944"/>
            <a:chExt cx="17890334" cy="16246408"/>
          </a:xfrm>
        </p:grpSpPr>
        <p:sp>
          <p:nvSpPr>
            <p:cNvPr id="4" name="Triángulo isósceles 3">
              <a:extLst>
                <a:ext uri="{FF2B5EF4-FFF2-40B4-BE49-F238E27FC236}">
                  <a16:creationId xmlns:a16="http://schemas.microsoft.com/office/drawing/2014/main" id="{BDFC6754-73D8-4353-9654-B6AAEA3E56B1}"/>
                </a:ext>
              </a:extLst>
            </p:cNvPr>
            <p:cNvSpPr/>
            <p:nvPr/>
          </p:nvSpPr>
          <p:spPr>
            <a:xfrm rot="5400000">
              <a:off x="14000812" y="6781478"/>
              <a:ext cx="16012543" cy="17813476"/>
            </a:xfrm>
            <a:prstGeom prst="triangle">
              <a:avLst>
                <a:gd name="adj" fmla="val 0"/>
              </a:avLst>
            </a:prstGeom>
            <a:gradFill>
              <a:gsLst>
                <a:gs pos="0">
                  <a:schemeClr val="bg1"/>
                </a:gs>
                <a:gs pos="16000">
                  <a:schemeClr val="accent6">
                    <a:lumMod val="20000"/>
                    <a:lumOff val="80000"/>
                  </a:schemeClr>
                </a:gs>
                <a:gs pos="44000">
                  <a:schemeClr val="accent6">
                    <a:lumMod val="40000"/>
                    <a:lumOff val="60000"/>
                  </a:schemeClr>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9" name="Grupo 28">
              <a:extLst>
                <a:ext uri="{FF2B5EF4-FFF2-40B4-BE49-F238E27FC236}">
                  <a16:creationId xmlns:a16="http://schemas.microsoft.com/office/drawing/2014/main" id="{F010C286-E3D6-4AB9-A5CF-FACF0EE36B3B}"/>
                </a:ext>
              </a:extLst>
            </p:cNvPr>
            <p:cNvGrpSpPr/>
            <p:nvPr/>
          </p:nvGrpSpPr>
          <p:grpSpPr>
            <a:xfrm>
              <a:off x="13138099" y="7785902"/>
              <a:ext cx="17852581" cy="16142450"/>
              <a:chOff x="12959920" y="7732773"/>
              <a:chExt cx="17852581" cy="16142450"/>
            </a:xfrm>
          </p:grpSpPr>
          <p:sp>
            <p:nvSpPr>
              <p:cNvPr id="25" name="Triángulo isósceles 24">
                <a:extLst>
                  <a:ext uri="{FF2B5EF4-FFF2-40B4-BE49-F238E27FC236}">
                    <a16:creationId xmlns:a16="http://schemas.microsoft.com/office/drawing/2014/main" id="{599378BA-7D9F-4E7E-812D-697CEC8A4386}"/>
                  </a:ext>
                </a:extLst>
              </p:cNvPr>
              <p:cNvSpPr/>
              <p:nvPr/>
            </p:nvSpPr>
            <p:spPr>
              <a:xfrm rot="16200000">
                <a:off x="13814986" y="6877707"/>
                <a:ext cx="16142450" cy="17852581"/>
              </a:xfrm>
              <a:prstGeom prst="triangle">
                <a:avLst>
                  <a:gd name="adj" fmla="val 0"/>
                </a:avLst>
              </a:prstGeom>
              <a:gradFill>
                <a:gsLst>
                  <a:gs pos="0">
                    <a:schemeClr val="bg1"/>
                  </a:gs>
                  <a:gs pos="11000">
                    <a:schemeClr val="accent2">
                      <a:lumMod val="20000"/>
                      <a:lumOff val="80000"/>
                    </a:schemeClr>
                  </a:gs>
                  <a:gs pos="45000">
                    <a:schemeClr val="accent2">
                      <a:lumMod val="40000"/>
                      <a:lumOff val="60000"/>
                    </a:schemeClr>
                  </a:gs>
                  <a:gs pos="100000">
                    <a:srgbClr val="EC4A4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3" name="CuadroTexto 72">
                <a:extLst>
                  <a:ext uri="{FF2B5EF4-FFF2-40B4-BE49-F238E27FC236}">
                    <a16:creationId xmlns:a16="http://schemas.microsoft.com/office/drawing/2014/main" id="{B124FF26-69E4-466C-AD69-5D0323E5FA87}"/>
                  </a:ext>
                </a:extLst>
              </p:cNvPr>
              <p:cNvSpPr txBox="1"/>
              <p:nvPr/>
            </p:nvSpPr>
            <p:spPr>
              <a:xfrm>
                <a:off x="13422086" y="8135269"/>
                <a:ext cx="15359632" cy="9233297"/>
              </a:xfrm>
              <a:prstGeom prst="rect">
                <a:avLst/>
              </a:prstGeom>
              <a:noFill/>
            </p:spPr>
            <p:txBody>
              <a:bodyPr wrap="square" rtlCol="0">
                <a:spAutoFit/>
              </a:bodyPr>
              <a:lstStyle/>
              <a:p>
                <a:r>
                  <a:rPr lang="es-ES" sz="5400" b="1" dirty="0">
                    <a:effectLst>
                      <a:outerShdw blurRad="38100" dist="38100" dir="2700000" algn="tl">
                        <a:srgbClr val="000000">
                          <a:alpha val="43137"/>
                        </a:srgbClr>
                      </a:outerShdw>
                    </a:effectLst>
                  </a:rPr>
                  <a:t>- </a:t>
                </a:r>
                <a:r>
                  <a:rPr lang="es-ES" sz="5400" b="1" dirty="0" err="1">
                    <a:effectLst>
                      <a:outerShdw blurRad="38100" dist="38100" dir="2700000" algn="tl">
                        <a:srgbClr val="000000">
                          <a:alpha val="43137"/>
                        </a:srgbClr>
                      </a:outerShdw>
                    </a:effectLst>
                  </a:rPr>
                  <a:t>Two</a:t>
                </a:r>
                <a:r>
                  <a:rPr lang="es-ES" sz="5400" b="1" dirty="0">
                    <a:effectLst>
                      <a:outerShdw blurRad="38100" dist="38100" dir="2700000" algn="tl">
                        <a:srgbClr val="000000">
                          <a:alpha val="43137"/>
                        </a:srgbClr>
                      </a:outerShdw>
                    </a:effectLst>
                  </a:rPr>
                  <a:t> </a:t>
                </a:r>
                <a:r>
                  <a:rPr lang="es-ES" sz="5400" b="1" dirty="0" err="1">
                    <a:effectLst>
                      <a:outerShdw blurRad="38100" dist="38100" dir="2700000" algn="tl">
                        <a:srgbClr val="000000">
                          <a:alpha val="43137"/>
                        </a:srgbClr>
                      </a:outerShdw>
                    </a:effectLst>
                  </a:rPr>
                  <a:t>different</a:t>
                </a:r>
                <a:r>
                  <a:rPr lang="es-ES" sz="5400" b="1" dirty="0">
                    <a:effectLst>
                      <a:outerShdw blurRad="38100" dist="38100" dir="2700000" algn="tl">
                        <a:srgbClr val="000000">
                          <a:alpha val="43137"/>
                        </a:srgbClr>
                      </a:outerShdw>
                    </a:effectLst>
                  </a:rPr>
                  <a:t> </a:t>
                </a:r>
                <a:r>
                  <a:rPr lang="es-ES" sz="5400" b="1" dirty="0" err="1">
                    <a:effectLst>
                      <a:outerShdw blurRad="38100" dist="38100" dir="2700000" algn="tl">
                        <a:srgbClr val="000000">
                          <a:alpha val="43137"/>
                        </a:srgbClr>
                      </a:outerShdw>
                    </a:effectLst>
                  </a:rPr>
                  <a:t>insects</a:t>
                </a:r>
                <a:r>
                  <a:rPr lang="es-ES" sz="5400" b="1" dirty="0">
                    <a:effectLst>
                      <a:outerShdw blurRad="38100" dist="38100" dir="2700000" algn="tl">
                        <a:srgbClr val="000000">
                          <a:alpha val="43137"/>
                        </a:srgbClr>
                      </a:outerShdw>
                    </a:effectLst>
                  </a:rPr>
                  <a:t> </a:t>
                </a:r>
                <a:r>
                  <a:rPr lang="es-ES" sz="5400" b="1" dirty="0" err="1">
                    <a:effectLst>
                      <a:outerShdw blurRad="38100" dist="38100" dir="2700000" algn="tl">
                        <a:srgbClr val="000000">
                          <a:alpha val="43137"/>
                        </a:srgbClr>
                      </a:outerShdw>
                    </a:effectLst>
                  </a:rPr>
                  <a:t>tested</a:t>
                </a:r>
                <a:r>
                  <a:rPr lang="es-ES" sz="5400" b="1" dirty="0">
                    <a:effectLst>
                      <a:outerShdw blurRad="38100" dist="38100" dir="2700000" algn="tl">
                        <a:srgbClr val="000000">
                          <a:alpha val="43137"/>
                        </a:srgbClr>
                      </a:outerShdw>
                    </a:effectLst>
                  </a:rPr>
                  <a:t> as </a:t>
                </a:r>
                <a:r>
                  <a:rPr lang="es-ES" sz="5400" b="1" dirty="0" err="1">
                    <a:effectLst>
                      <a:outerShdw blurRad="38100" dist="38100" dir="2700000" algn="tl">
                        <a:srgbClr val="000000">
                          <a:alpha val="43137"/>
                        </a:srgbClr>
                      </a:outerShdw>
                    </a:effectLst>
                  </a:rPr>
                  <a:t>feed</a:t>
                </a:r>
                <a:r>
                  <a:rPr lang="es-ES" sz="5400" b="1"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for</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different</a:t>
                </a:r>
                <a:endParaRPr lang="es-ES" sz="5400" dirty="0">
                  <a:effectLst>
                    <a:outerShdw blurRad="38100" dist="38100" dir="2700000" algn="tl">
                      <a:srgbClr val="000000">
                        <a:alpha val="43137"/>
                      </a:srgbClr>
                    </a:outerShdw>
                  </a:effectLst>
                </a:endParaRPr>
              </a:p>
              <a:p>
                <a:r>
                  <a:rPr lang="es-ES" sz="5400" dirty="0" err="1">
                    <a:effectLst>
                      <a:outerShdw blurRad="38100" dist="38100" dir="2700000" algn="tl">
                        <a:srgbClr val="000000">
                          <a:alpha val="43137"/>
                        </a:srgbClr>
                      </a:outerShdw>
                    </a:effectLst>
                  </a:rPr>
                  <a:t>life</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stages</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of</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rainbow</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trout</a:t>
                </a:r>
                <a:endParaRPr lang="es-ES" sz="5400" dirty="0">
                  <a:effectLst>
                    <a:outerShdw blurRad="38100" dist="38100" dir="2700000" algn="tl">
                      <a:srgbClr val="000000">
                        <a:alpha val="43137"/>
                      </a:srgbClr>
                    </a:outerShdw>
                  </a:effectLst>
                </a:endParaRPr>
              </a:p>
              <a:p>
                <a:endParaRPr lang="es-ES" sz="5400" dirty="0">
                  <a:effectLst>
                    <a:outerShdw blurRad="38100" dist="38100" dir="2700000" algn="tl">
                      <a:srgbClr val="000000">
                        <a:alpha val="43137"/>
                      </a:srgbClr>
                    </a:outerShdw>
                  </a:effectLst>
                </a:endParaRPr>
              </a:p>
              <a:p>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Only</a:t>
                </a:r>
                <a:r>
                  <a:rPr lang="es-ES" sz="5400" dirty="0">
                    <a:effectLst>
                      <a:outerShdw blurRad="38100" dist="38100" dir="2700000" algn="tl">
                        <a:srgbClr val="000000">
                          <a:alpha val="43137"/>
                        </a:srgbClr>
                      </a:outerShdw>
                    </a:effectLst>
                  </a:rPr>
                  <a:t> a </a:t>
                </a:r>
                <a:r>
                  <a:rPr lang="es-ES" sz="5400" b="1" dirty="0" err="1">
                    <a:effectLst>
                      <a:outerShdw blurRad="38100" dist="38100" dir="2700000" algn="tl">
                        <a:srgbClr val="000000">
                          <a:alpha val="43137"/>
                        </a:srgbClr>
                      </a:outerShdw>
                    </a:effectLst>
                  </a:rPr>
                  <a:t>small</a:t>
                </a:r>
                <a:r>
                  <a:rPr lang="es-ES" sz="5400" b="1" dirty="0">
                    <a:effectLst>
                      <a:outerShdw blurRad="38100" dist="38100" dir="2700000" algn="tl">
                        <a:srgbClr val="000000">
                          <a:alpha val="43137"/>
                        </a:srgbClr>
                      </a:outerShdw>
                    </a:effectLst>
                  </a:rPr>
                  <a:t> </a:t>
                </a:r>
                <a:r>
                  <a:rPr lang="es-ES" sz="5400" b="1" dirty="0" err="1">
                    <a:effectLst>
                      <a:outerShdw blurRad="38100" dist="38100" dir="2700000" algn="tl">
                        <a:srgbClr val="000000">
                          <a:alpha val="43137"/>
                        </a:srgbClr>
                      </a:outerShdw>
                    </a:effectLst>
                  </a:rPr>
                  <a:t>difference</a:t>
                </a:r>
                <a:r>
                  <a:rPr lang="es-ES" sz="5400" b="1" dirty="0">
                    <a:effectLst>
                      <a:outerShdw blurRad="38100" dist="38100" dir="2700000" algn="tl">
                        <a:srgbClr val="000000">
                          <a:alpha val="43137"/>
                        </a:srgbClr>
                      </a:outerShdw>
                    </a:effectLst>
                  </a:rPr>
                  <a:t> in </a:t>
                </a:r>
                <a:r>
                  <a:rPr lang="es-ES" sz="5400" b="1" dirty="0" err="1">
                    <a:effectLst>
                      <a:outerShdw blurRad="38100" dist="38100" dir="2700000" algn="tl">
                        <a:srgbClr val="000000">
                          <a:alpha val="43137"/>
                        </a:srgbClr>
                      </a:outerShdw>
                    </a:effectLst>
                  </a:rPr>
                  <a:t>colour</a:t>
                </a:r>
                <a:r>
                  <a:rPr lang="es-ES" sz="5400" b="1"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between</a:t>
                </a:r>
                <a:endParaRPr lang="es-ES" sz="5400" dirty="0">
                  <a:effectLst>
                    <a:outerShdw blurRad="38100" dist="38100" dir="2700000" algn="tl">
                      <a:srgbClr val="000000">
                        <a:alpha val="43137"/>
                      </a:srgbClr>
                    </a:outerShdw>
                  </a:effectLst>
                </a:endParaRPr>
              </a:p>
              <a:p>
                <a:r>
                  <a:rPr lang="es-ES" sz="5400" dirty="0">
                    <a:effectLst>
                      <a:outerShdw blurRad="38100" dist="38100" dir="2700000" algn="tl">
                        <a:srgbClr val="000000">
                          <a:alpha val="43137"/>
                        </a:srgbClr>
                      </a:outerShdw>
                    </a:effectLst>
                  </a:rPr>
                  <a:t>“</a:t>
                </a:r>
                <a:r>
                  <a:rPr lang="es-ES" sz="5400" dirty="0" err="1">
                    <a:effectLst>
                      <a:outerShdw blurRad="38100" dist="38100" dir="2700000" algn="tl">
                        <a:srgbClr val="000000">
                          <a:alpha val="43137"/>
                        </a:srgbClr>
                      </a:outerShdw>
                    </a:effectLst>
                  </a:rPr>
                  <a:t>traditional</a:t>
                </a:r>
                <a:r>
                  <a:rPr lang="es-ES" sz="5400" dirty="0">
                    <a:effectLst>
                      <a:outerShdw blurRad="38100" dist="38100" dir="2700000" algn="tl">
                        <a:srgbClr val="000000">
                          <a:alpha val="43137"/>
                        </a:srgbClr>
                      </a:outerShdw>
                    </a:effectLst>
                  </a:rPr>
                  <a:t>” and </a:t>
                </a:r>
                <a:r>
                  <a:rPr lang="es-ES" sz="5400" dirty="0" err="1">
                    <a:effectLst>
                      <a:outerShdw blurRad="38100" dist="38100" dir="2700000" algn="tl">
                        <a:srgbClr val="000000">
                          <a:alpha val="43137"/>
                        </a:srgbClr>
                      </a:outerShdw>
                    </a:effectLst>
                  </a:rPr>
                  <a:t>insect-fed</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rainbow</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trout</a:t>
                </a:r>
                <a:endParaRPr lang="es-ES" sz="5400" dirty="0">
                  <a:effectLst>
                    <a:outerShdw blurRad="38100" dist="38100" dir="2700000" algn="tl">
                      <a:srgbClr val="000000">
                        <a:alpha val="43137"/>
                      </a:srgbClr>
                    </a:outerShdw>
                  </a:effectLst>
                </a:endParaRPr>
              </a:p>
              <a:p>
                <a:endParaRPr lang="es-ES" sz="5400" dirty="0">
                  <a:effectLst>
                    <a:outerShdw blurRad="38100" dist="38100" dir="2700000" algn="tl">
                      <a:srgbClr val="000000">
                        <a:alpha val="43137"/>
                      </a:srgbClr>
                    </a:outerShdw>
                  </a:effectLst>
                </a:endParaRPr>
              </a:p>
              <a:p>
                <a:r>
                  <a:rPr lang="es-ES" sz="5400" dirty="0">
                    <a:effectLst>
                      <a:outerShdw blurRad="38100" dist="38100" dir="2700000" algn="tl">
                        <a:srgbClr val="000000">
                          <a:alpha val="43137"/>
                        </a:srgbClr>
                      </a:outerShdw>
                    </a:effectLst>
                  </a:rPr>
                  <a:t>- </a:t>
                </a:r>
                <a:r>
                  <a:rPr lang="es-ES" sz="5400" b="1" dirty="0" err="1">
                    <a:effectLst>
                      <a:outerShdw blurRad="38100" dist="38100" dir="2700000" algn="tl">
                        <a:srgbClr val="000000">
                          <a:alpha val="43137"/>
                        </a:srgbClr>
                      </a:outerShdw>
                    </a:effectLst>
                  </a:rPr>
                  <a:t>Insects</a:t>
                </a:r>
                <a:r>
                  <a:rPr lang="es-ES" sz="5400" dirty="0">
                    <a:effectLst>
                      <a:outerShdw blurRad="38100" dist="38100" dir="2700000" algn="tl">
                        <a:srgbClr val="000000">
                          <a:alpha val="43137"/>
                        </a:srgbClr>
                      </a:outerShdw>
                    </a:effectLst>
                  </a:rPr>
                  <a:t> </a:t>
                </a:r>
                <a:r>
                  <a:rPr lang="es-ES" sz="5400" b="1" dirty="0" err="1">
                    <a:effectLst>
                      <a:outerShdw blurRad="38100" dist="38100" dir="2700000" algn="tl">
                        <a:srgbClr val="000000">
                          <a:alpha val="43137"/>
                        </a:srgbClr>
                      </a:outerShdw>
                    </a:effectLst>
                  </a:rPr>
                  <a:t>almost</a:t>
                </a:r>
                <a:r>
                  <a:rPr lang="es-ES" sz="5400" b="1" dirty="0">
                    <a:effectLst>
                      <a:outerShdw blurRad="38100" dist="38100" dir="2700000" algn="tl">
                        <a:srgbClr val="000000">
                          <a:alpha val="43137"/>
                        </a:srgbClr>
                      </a:outerShdw>
                    </a:effectLst>
                  </a:rPr>
                  <a:t> do </a:t>
                </a:r>
                <a:r>
                  <a:rPr lang="es-ES" sz="5400" b="1" dirty="0" err="1">
                    <a:effectLst>
                      <a:outerShdw blurRad="38100" dist="38100" dir="2700000" algn="tl">
                        <a:srgbClr val="000000">
                          <a:alpha val="43137"/>
                        </a:srgbClr>
                      </a:outerShdw>
                    </a:effectLst>
                  </a:rPr>
                  <a:t>not</a:t>
                </a:r>
                <a:r>
                  <a:rPr lang="es-ES" sz="5400" b="1" dirty="0">
                    <a:effectLst>
                      <a:outerShdw blurRad="38100" dist="38100" dir="2700000" algn="tl">
                        <a:srgbClr val="000000">
                          <a:alpha val="43137"/>
                        </a:srgbClr>
                      </a:outerShdw>
                    </a:effectLst>
                  </a:rPr>
                  <a:t> </a:t>
                </a:r>
                <a:r>
                  <a:rPr lang="es-ES" sz="5400" b="1" dirty="0" err="1">
                    <a:effectLst>
                      <a:outerShdw blurRad="38100" dist="38100" dir="2700000" algn="tl">
                        <a:srgbClr val="000000">
                          <a:alpha val="43137"/>
                        </a:srgbClr>
                      </a:outerShdw>
                    </a:effectLst>
                  </a:rPr>
                  <a:t>interfere</a:t>
                </a:r>
                <a:endParaRPr lang="es-ES" sz="5400" b="1" dirty="0">
                  <a:effectLst>
                    <a:outerShdw blurRad="38100" dist="38100" dir="2700000" algn="tl">
                      <a:srgbClr val="000000">
                        <a:alpha val="43137"/>
                      </a:srgbClr>
                    </a:outerShdw>
                  </a:effectLst>
                </a:endParaRPr>
              </a:p>
              <a:p>
                <a:r>
                  <a:rPr lang="es-ES" sz="5400" b="1" dirty="0" err="1">
                    <a:effectLst>
                      <a:outerShdw blurRad="38100" dist="38100" dir="2700000" algn="tl">
                        <a:srgbClr val="000000">
                          <a:alpha val="43137"/>
                        </a:srgbClr>
                      </a:outerShdw>
                    </a:effectLst>
                  </a:rPr>
                  <a:t>with</a:t>
                </a:r>
                <a:r>
                  <a:rPr lang="es-ES" sz="5400" b="1" dirty="0">
                    <a:effectLst>
                      <a:outerShdw blurRad="38100" dist="38100" dir="2700000" algn="tl">
                        <a:srgbClr val="000000">
                          <a:alpha val="43137"/>
                        </a:srgbClr>
                      </a:outerShdw>
                    </a:effectLst>
                  </a:rPr>
                  <a:t> </a:t>
                </a:r>
                <a:r>
                  <a:rPr lang="es-ES" sz="5400" b="1" dirty="0" err="1">
                    <a:effectLst>
                      <a:outerShdw blurRad="38100" dist="38100" dir="2700000" algn="tl">
                        <a:srgbClr val="000000">
                          <a:alpha val="43137"/>
                        </a:srgbClr>
                      </a:outerShdw>
                    </a:effectLst>
                  </a:rPr>
                  <a:t>consumers</a:t>
                </a:r>
                <a:r>
                  <a:rPr lang="es-ES" sz="5400" b="1" dirty="0">
                    <a:effectLst>
                      <a:outerShdw blurRad="38100" dist="38100" dir="2700000" algn="tl">
                        <a:srgbClr val="000000">
                          <a:alpha val="43137"/>
                        </a:srgbClr>
                      </a:outerShdw>
                    </a:effectLst>
                  </a:rPr>
                  <a:t> </a:t>
                </a:r>
                <a:r>
                  <a:rPr lang="es-ES" sz="5400" b="1" dirty="0" err="1">
                    <a:effectLst>
                      <a:outerShdw blurRad="38100" dist="38100" dir="2700000" algn="tl">
                        <a:srgbClr val="000000">
                          <a:alpha val="43137"/>
                        </a:srgbClr>
                      </a:outerShdw>
                    </a:effectLst>
                  </a:rPr>
                  <a:t>perception</a:t>
                </a:r>
                <a:r>
                  <a:rPr lang="es-ES" sz="5400" dirty="0">
                    <a:effectLst>
                      <a:outerShdw blurRad="38100" dist="38100" dir="2700000" algn="tl">
                        <a:srgbClr val="000000">
                          <a:alpha val="43137"/>
                        </a:srgbClr>
                      </a:outerShdw>
                    </a:effectLst>
                  </a:rPr>
                  <a:t>!</a:t>
                </a:r>
              </a:p>
              <a:p>
                <a:endParaRPr lang="es-ES" sz="5400" dirty="0">
                  <a:effectLst>
                    <a:outerShdw blurRad="38100" dist="38100" dir="2700000" algn="tl">
                      <a:srgbClr val="000000">
                        <a:alpha val="43137"/>
                      </a:srgbClr>
                    </a:outerShdw>
                  </a:effectLst>
                </a:endParaRPr>
              </a:p>
              <a:p>
                <a:r>
                  <a:rPr lang="es-ES" sz="5400" dirty="0">
                    <a:effectLst>
                      <a:outerShdw blurRad="38100" dist="38100" dir="2700000" algn="tl">
                        <a:srgbClr val="000000">
                          <a:alpha val="43137"/>
                        </a:srgbClr>
                      </a:outerShdw>
                    </a:effectLst>
                  </a:rPr>
                  <a:t>-</a:t>
                </a:r>
                <a:r>
                  <a:rPr lang="es-ES" sz="5400" dirty="0" err="1">
                    <a:effectLst>
                      <a:outerShdw blurRad="38100" dist="38100" dir="2700000" algn="tl">
                        <a:srgbClr val="000000">
                          <a:alpha val="43137"/>
                        </a:srgbClr>
                      </a:outerShdw>
                    </a:effectLst>
                  </a:rPr>
                  <a:t>Panellists</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did</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not</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highlight</a:t>
                </a:r>
                <a:endParaRPr lang="es-ES" sz="5400" dirty="0">
                  <a:effectLst>
                    <a:outerShdw blurRad="38100" dist="38100" dir="2700000" algn="tl">
                      <a:srgbClr val="000000">
                        <a:alpha val="43137"/>
                      </a:srgbClr>
                    </a:outerShdw>
                  </a:effectLst>
                </a:endParaRPr>
              </a:p>
              <a:p>
                <a:r>
                  <a:rPr lang="es-ES" sz="5400" dirty="0" err="1">
                    <a:effectLst>
                      <a:outerShdw blurRad="38100" dist="38100" dir="2700000" algn="tl">
                        <a:srgbClr val="000000">
                          <a:alpha val="43137"/>
                        </a:srgbClr>
                      </a:outerShdw>
                    </a:effectLst>
                  </a:rPr>
                  <a:t>any</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differences</a:t>
                </a:r>
                <a:r>
                  <a:rPr lang="es-ES" sz="5400" dirty="0">
                    <a:effectLst>
                      <a:outerShdw blurRad="38100" dist="38100" dir="2700000" algn="tl">
                        <a:srgbClr val="000000">
                          <a:alpha val="43137"/>
                        </a:srgbClr>
                      </a:outerShdw>
                    </a:effectLst>
                  </a:rPr>
                  <a:t>.</a:t>
                </a:r>
              </a:p>
            </p:txBody>
          </p:sp>
          <p:sp>
            <p:nvSpPr>
              <p:cNvPr id="74" name="CuadroTexto 73">
                <a:extLst>
                  <a:ext uri="{FF2B5EF4-FFF2-40B4-BE49-F238E27FC236}">
                    <a16:creationId xmlns:a16="http://schemas.microsoft.com/office/drawing/2014/main" id="{7C256B19-E829-4678-B496-740B78756DC9}"/>
                  </a:ext>
                </a:extLst>
              </p:cNvPr>
              <p:cNvSpPr txBox="1"/>
              <p:nvPr/>
            </p:nvSpPr>
            <p:spPr>
              <a:xfrm>
                <a:off x="14064182" y="13537883"/>
                <a:ext cx="16489025" cy="10064294"/>
              </a:xfrm>
              <a:prstGeom prst="rect">
                <a:avLst/>
              </a:prstGeom>
              <a:noFill/>
            </p:spPr>
            <p:txBody>
              <a:bodyPr wrap="square" rtlCol="0">
                <a:spAutoFit/>
              </a:bodyPr>
              <a:lstStyle/>
              <a:p>
                <a:pPr algn="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Surveys</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reveal</a:t>
                </a:r>
                <a:r>
                  <a:rPr lang="es-ES" sz="5400" dirty="0">
                    <a:effectLst>
                      <a:outerShdw blurRad="38100" dist="38100" dir="2700000" algn="tl">
                        <a:srgbClr val="000000">
                          <a:alpha val="43137"/>
                        </a:srgbClr>
                      </a:outerShdw>
                    </a:effectLst>
                  </a:rPr>
                  <a:t> a</a:t>
                </a:r>
              </a:p>
              <a:p>
                <a:pPr algn="r"/>
                <a:r>
                  <a:rPr lang="es-ES" sz="5400" b="1" dirty="0">
                    <a:effectLst>
                      <a:outerShdw blurRad="38100" dist="38100" dir="2700000" algn="tl">
                        <a:srgbClr val="000000">
                          <a:alpha val="43137"/>
                        </a:srgbClr>
                      </a:outerShdw>
                    </a:effectLst>
                  </a:rPr>
                  <a:t>quite </a:t>
                </a:r>
                <a:r>
                  <a:rPr lang="es-ES" sz="5400" b="1" dirty="0" err="1">
                    <a:effectLst>
                      <a:outerShdw blurRad="38100" dist="38100" dir="2700000" algn="tl">
                        <a:srgbClr val="000000">
                          <a:alpha val="43137"/>
                        </a:srgbClr>
                      </a:outerShdw>
                    </a:effectLst>
                  </a:rPr>
                  <a:t>strong</a:t>
                </a:r>
                <a:r>
                  <a:rPr lang="es-ES" sz="5400" b="1" dirty="0">
                    <a:effectLst>
                      <a:outerShdw blurRad="38100" dist="38100" dir="2700000" algn="tl">
                        <a:srgbClr val="000000">
                          <a:alpha val="43137"/>
                        </a:srgbClr>
                      </a:outerShdw>
                    </a:effectLst>
                  </a:rPr>
                  <a:t> </a:t>
                </a:r>
                <a:r>
                  <a:rPr lang="es-ES" sz="5400" b="1" dirty="0" err="1">
                    <a:effectLst>
                      <a:outerShdw blurRad="38100" dist="38100" dir="2700000" algn="tl">
                        <a:srgbClr val="000000">
                          <a:alpha val="43137"/>
                        </a:srgbClr>
                      </a:outerShdw>
                    </a:effectLst>
                  </a:rPr>
                  <a:t>rejection</a:t>
                </a:r>
                <a:endParaRPr lang="es-ES" sz="5400" b="1" dirty="0">
                  <a:effectLst>
                    <a:outerShdw blurRad="38100" dist="38100" dir="2700000" algn="tl">
                      <a:srgbClr val="000000">
                        <a:alpha val="43137"/>
                      </a:srgbClr>
                    </a:outerShdw>
                  </a:effectLst>
                </a:endParaRPr>
              </a:p>
              <a:p>
                <a:pPr algn="r"/>
                <a:r>
                  <a:rPr lang="es-ES" sz="5400" dirty="0" err="1">
                    <a:effectLst>
                      <a:outerShdw blurRad="38100" dist="38100" dir="2700000" algn="tl">
                        <a:srgbClr val="000000">
                          <a:alpha val="43137"/>
                        </a:srgbClr>
                      </a:outerShdw>
                    </a:effectLst>
                  </a:rPr>
                  <a:t>towards</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insect-fed</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fish</a:t>
                </a:r>
                <a:endParaRPr lang="es-ES" sz="5400" dirty="0">
                  <a:effectLst>
                    <a:outerShdw blurRad="38100" dist="38100" dir="2700000" algn="tl">
                      <a:srgbClr val="000000">
                        <a:alpha val="43137"/>
                      </a:srgbClr>
                    </a:outerShdw>
                  </a:effectLst>
                </a:endParaRPr>
              </a:p>
              <a:p>
                <a:pPr algn="r"/>
                <a:endParaRPr lang="es-ES" sz="5400" dirty="0">
                  <a:effectLst>
                    <a:outerShdw blurRad="38100" dist="38100" dir="2700000" algn="tl">
                      <a:srgbClr val="000000">
                        <a:alpha val="43137"/>
                      </a:srgbClr>
                    </a:outerShdw>
                  </a:effectLst>
                </a:endParaRPr>
              </a:p>
              <a:p>
                <a:pPr algn="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When</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asked</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why</a:t>
                </a:r>
                <a:r>
                  <a:rPr lang="es-ES" sz="5400" dirty="0">
                    <a:effectLst>
                      <a:outerShdw blurRad="38100" dist="38100" dir="2700000" algn="tl">
                        <a:srgbClr val="000000">
                          <a:alpha val="43137"/>
                        </a:srgbClr>
                      </a:outerShdw>
                    </a:effectLst>
                  </a:rPr>
                  <a:t>, </a:t>
                </a:r>
                <a:r>
                  <a:rPr lang="es-ES" sz="5400" b="1" dirty="0" err="1">
                    <a:effectLst>
                      <a:outerShdw blurRad="38100" dist="38100" dir="2700000" algn="tl">
                        <a:srgbClr val="000000">
                          <a:alpha val="43137"/>
                        </a:srgbClr>
                      </a:outerShdw>
                    </a:effectLst>
                  </a:rPr>
                  <a:t>reasons</a:t>
                </a:r>
                <a:endParaRPr lang="es-ES" sz="5400" b="1" dirty="0">
                  <a:effectLst>
                    <a:outerShdw blurRad="38100" dist="38100" dir="2700000" algn="tl">
                      <a:srgbClr val="000000">
                        <a:alpha val="43137"/>
                      </a:srgbClr>
                    </a:outerShdw>
                  </a:effectLst>
                </a:endParaRPr>
              </a:p>
              <a:p>
                <a:pPr algn="r"/>
                <a:r>
                  <a:rPr lang="es-ES" sz="5400" b="1" dirty="0" err="1">
                    <a:effectLst>
                      <a:outerShdw blurRad="38100" dist="38100" dir="2700000" algn="tl">
                        <a:srgbClr val="000000">
                          <a:alpha val="43137"/>
                        </a:srgbClr>
                      </a:outerShdw>
                    </a:effectLst>
                  </a:rPr>
                  <a:t>tend</a:t>
                </a:r>
                <a:r>
                  <a:rPr lang="es-ES" sz="5400" b="1" dirty="0">
                    <a:effectLst>
                      <a:outerShdw blurRad="38100" dist="38100" dir="2700000" algn="tl">
                        <a:srgbClr val="000000">
                          <a:alpha val="43137"/>
                        </a:srgbClr>
                      </a:outerShdw>
                    </a:effectLst>
                  </a:rPr>
                  <a:t> </a:t>
                </a:r>
                <a:r>
                  <a:rPr lang="es-ES" sz="5400" b="1" dirty="0" err="1">
                    <a:effectLst>
                      <a:outerShdw blurRad="38100" dist="38100" dir="2700000" algn="tl">
                        <a:srgbClr val="000000">
                          <a:alpha val="43137"/>
                        </a:srgbClr>
                      </a:outerShdw>
                    </a:effectLst>
                  </a:rPr>
                  <a:t>to</a:t>
                </a:r>
                <a:r>
                  <a:rPr lang="es-ES" sz="5400" b="1" dirty="0">
                    <a:effectLst>
                      <a:outerShdw blurRad="38100" dist="38100" dir="2700000" algn="tl">
                        <a:srgbClr val="000000">
                          <a:alpha val="43137"/>
                        </a:srgbClr>
                      </a:outerShdw>
                    </a:effectLst>
                  </a:rPr>
                  <a:t> diverge</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some</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cannot</a:t>
                </a:r>
                <a:endParaRPr lang="es-ES" sz="5400" dirty="0">
                  <a:effectLst>
                    <a:outerShdw blurRad="38100" dist="38100" dir="2700000" algn="tl">
                      <a:srgbClr val="000000">
                        <a:alpha val="43137"/>
                      </a:srgbClr>
                    </a:outerShdw>
                  </a:effectLst>
                </a:endParaRPr>
              </a:p>
              <a:p>
                <a:pPr algn="r"/>
                <a:r>
                  <a:rPr lang="es-ES" sz="5400" dirty="0" err="1">
                    <a:effectLst>
                      <a:outerShdw blurRad="38100" dist="38100" dir="2700000" algn="tl">
                        <a:srgbClr val="000000">
                          <a:alpha val="43137"/>
                        </a:srgbClr>
                      </a:outerShdw>
                    </a:effectLst>
                  </a:rPr>
                  <a:t>even</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give</a:t>
                </a:r>
                <a:r>
                  <a:rPr lang="es-ES" sz="5400" dirty="0">
                    <a:effectLst>
                      <a:outerShdw blurRad="38100" dist="38100" dir="2700000" algn="tl">
                        <a:srgbClr val="000000">
                          <a:alpha val="43137"/>
                        </a:srgbClr>
                      </a:outerShdw>
                    </a:effectLst>
                  </a:rPr>
                  <a:t> a real </a:t>
                </a:r>
                <a:r>
                  <a:rPr lang="es-ES" sz="5400" dirty="0" err="1">
                    <a:effectLst>
                      <a:outerShdw blurRad="38100" dist="38100" dir="2700000" algn="tl">
                        <a:srgbClr val="000000">
                          <a:alpha val="43137"/>
                        </a:srgbClr>
                      </a:outerShdw>
                    </a:effectLst>
                  </a:rPr>
                  <a:t>reason</a:t>
                </a:r>
                <a:r>
                  <a:rPr lang="es-ES" sz="5400" dirty="0">
                    <a:effectLst>
                      <a:outerShdw blurRad="38100" dist="38100" dir="2700000" algn="tl">
                        <a:srgbClr val="000000">
                          <a:alpha val="43137"/>
                        </a:srgbClr>
                      </a:outerShdw>
                    </a:effectLst>
                  </a:rPr>
                  <a:t>!)</a:t>
                </a:r>
              </a:p>
              <a:p>
                <a:pPr algn="r"/>
                <a:endParaRPr lang="es-ES" sz="5400" dirty="0">
                  <a:effectLst>
                    <a:outerShdw blurRad="38100" dist="38100" dir="2700000" algn="tl">
                      <a:srgbClr val="000000">
                        <a:alpha val="43137"/>
                      </a:srgbClr>
                    </a:outerShdw>
                  </a:effectLst>
                </a:endParaRPr>
              </a:p>
              <a:p>
                <a:pPr algn="r"/>
                <a:r>
                  <a:rPr lang="es-ES" sz="5400" dirty="0">
                    <a:effectLst>
                      <a:outerShdw blurRad="38100" dist="38100" dir="2700000" algn="tl">
                        <a:srgbClr val="000000">
                          <a:alpha val="43137"/>
                        </a:srgbClr>
                      </a:outerShdw>
                    </a:effectLst>
                  </a:rPr>
                  <a:t>- </a:t>
                </a:r>
                <a:r>
                  <a:rPr lang="es-ES" sz="5400" b="1" dirty="0">
                    <a:effectLst>
                      <a:outerShdw blurRad="38100" dist="38100" dir="2700000" algn="tl">
                        <a:srgbClr val="000000">
                          <a:alpha val="43137"/>
                        </a:srgbClr>
                      </a:outerShdw>
                    </a:effectLst>
                  </a:rPr>
                  <a:t>Sensorial </a:t>
                </a:r>
                <a:r>
                  <a:rPr lang="es-ES" sz="5400" b="1" dirty="0" err="1">
                    <a:effectLst>
                      <a:outerShdw blurRad="38100" dist="38100" dir="2700000" algn="tl">
                        <a:srgbClr val="000000">
                          <a:alpha val="43137"/>
                        </a:srgbClr>
                      </a:outerShdw>
                    </a:effectLst>
                  </a:rPr>
                  <a:t>analyses</a:t>
                </a:r>
                <a:r>
                  <a:rPr lang="es-ES" sz="5400" b="1" dirty="0">
                    <a:effectLst>
                      <a:outerShdw blurRad="38100" dist="38100" dir="2700000" algn="tl">
                        <a:srgbClr val="000000">
                          <a:alpha val="43137"/>
                        </a:srgbClr>
                      </a:outerShdw>
                    </a:effectLst>
                  </a:rPr>
                  <a:t> do </a:t>
                </a:r>
                <a:r>
                  <a:rPr lang="es-ES" sz="5400" b="1" dirty="0" err="1">
                    <a:effectLst>
                      <a:outerShdw blurRad="38100" dist="38100" dir="2700000" algn="tl">
                        <a:srgbClr val="000000">
                          <a:alpha val="43137"/>
                        </a:srgbClr>
                      </a:outerShdw>
                    </a:effectLst>
                  </a:rPr>
                  <a:t>not</a:t>
                </a:r>
                <a:r>
                  <a:rPr lang="es-ES" sz="5400" b="1" dirty="0">
                    <a:effectLst>
                      <a:outerShdw blurRad="38100" dist="38100" dir="2700000" algn="tl">
                        <a:srgbClr val="000000">
                          <a:alpha val="43137"/>
                        </a:srgbClr>
                      </a:outerShdw>
                    </a:effectLst>
                  </a:rPr>
                  <a:t> </a:t>
                </a:r>
                <a:r>
                  <a:rPr lang="es-ES" sz="5400" b="1" dirty="0" err="1">
                    <a:effectLst>
                      <a:outerShdw blurRad="38100" dist="38100" dir="2700000" algn="tl">
                        <a:srgbClr val="000000">
                          <a:alpha val="43137"/>
                        </a:srgbClr>
                      </a:outerShdw>
                    </a:effectLst>
                  </a:rPr>
                  <a:t>agree</a:t>
                </a:r>
                <a:r>
                  <a:rPr lang="es-ES" sz="5400" b="1"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with</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survey</a:t>
                </a:r>
                <a:r>
                  <a:rPr lang="es-ES" sz="5400" dirty="0">
                    <a:effectLst>
                      <a:outerShdw blurRad="38100" dist="38100" dir="2700000" algn="tl">
                        <a:srgbClr val="000000">
                          <a:alpha val="43137"/>
                        </a:srgbClr>
                      </a:outerShdw>
                    </a:effectLst>
                  </a:rPr>
                  <a:t>…</a:t>
                </a:r>
              </a:p>
              <a:p>
                <a:pPr algn="r"/>
                <a:endParaRPr lang="es-ES" sz="5400" dirty="0">
                  <a:effectLst>
                    <a:outerShdw blurRad="38100" dist="38100" dir="2700000" algn="tl">
                      <a:srgbClr val="000000">
                        <a:alpha val="43137"/>
                      </a:srgbClr>
                    </a:outerShdw>
                  </a:effectLst>
                </a:endParaRPr>
              </a:p>
              <a:p>
                <a:pPr marL="685800" indent="-685800" algn="r">
                  <a:buFontTx/>
                  <a:buChar char="-"/>
                </a:pPr>
                <a:r>
                  <a:rPr lang="es-ES" sz="5400" dirty="0">
                    <a:effectLst>
                      <a:outerShdw blurRad="38100" dist="38100" dir="2700000" algn="tl">
                        <a:srgbClr val="000000">
                          <a:alpha val="43137"/>
                        </a:srgbClr>
                      </a:outerShdw>
                    </a:effectLst>
                  </a:rPr>
                  <a:t>Are </a:t>
                </a:r>
                <a:r>
                  <a:rPr lang="es-ES" sz="5400" dirty="0" err="1">
                    <a:effectLst>
                      <a:outerShdw blurRad="38100" dist="38100" dir="2700000" algn="tl">
                        <a:srgbClr val="000000">
                          <a:alpha val="43137"/>
                        </a:srgbClr>
                      </a:outerShdw>
                    </a:effectLst>
                  </a:rPr>
                  <a:t>we</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facing</a:t>
                </a:r>
                <a:r>
                  <a:rPr lang="es-ES" sz="5400" dirty="0">
                    <a:effectLst>
                      <a:outerShdw blurRad="38100" dist="38100" dir="2700000" algn="tl">
                        <a:srgbClr val="000000">
                          <a:alpha val="43137"/>
                        </a:srgbClr>
                      </a:outerShdw>
                    </a:effectLst>
                  </a:rPr>
                  <a:t> </a:t>
                </a:r>
                <a:r>
                  <a:rPr lang="es-ES" sz="5400" b="1" dirty="0">
                    <a:effectLst>
                      <a:outerShdw blurRad="38100" dist="38100" dir="2700000" algn="tl">
                        <a:srgbClr val="000000">
                          <a:alpha val="43137"/>
                        </a:srgbClr>
                      </a:outerShdw>
                    </a:effectLst>
                  </a:rPr>
                  <a:t>cultural </a:t>
                </a:r>
                <a:r>
                  <a:rPr lang="es-ES" sz="5400" b="1" dirty="0" err="1">
                    <a:effectLst>
                      <a:outerShdw blurRad="38100" dist="38100" dir="2700000" algn="tl">
                        <a:srgbClr val="000000">
                          <a:alpha val="43137"/>
                        </a:srgbClr>
                      </a:outerShdw>
                    </a:effectLst>
                  </a:rPr>
                  <a:t>prejudices</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It</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is</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all</a:t>
                </a:r>
                <a:endParaRPr lang="es-ES" sz="5400" dirty="0">
                  <a:effectLst>
                    <a:outerShdw blurRad="38100" dist="38100" dir="2700000" algn="tl">
                      <a:srgbClr val="000000">
                        <a:alpha val="43137"/>
                      </a:srgbClr>
                    </a:outerShdw>
                  </a:effectLst>
                </a:endParaRPr>
              </a:p>
              <a:p>
                <a:pPr algn="r"/>
                <a:r>
                  <a:rPr lang="es-ES" sz="5400" dirty="0">
                    <a:effectLst>
                      <a:outerShdw blurRad="38100" dist="38100" dir="2700000" algn="tl">
                        <a:srgbClr val="000000">
                          <a:alpha val="43137"/>
                        </a:srgbClr>
                      </a:outerShdw>
                    </a:effectLst>
                  </a:rPr>
                  <a:t>in </a:t>
                </a:r>
                <a:r>
                  <a:rPr lang="es-ES" sz="5400" dirty="0" err="1">
                    <a:effectLst>
                      <a:outerShdw blurRad="38100" dist="38100" dir="2700000" algn="tl">
                        <a:srgbClr val="000000">
                          <a:alpha val="43137"/>
                        </a:srgbClr>
                      </a:outerShdw>
                    </a:effectLst>
                  </a:rPr>
                  <a:t>the</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mind</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of</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the</a:t>
                </a:r>
                <a:r>
                  <a:rPr lang="es-ES" sz="5400" dirty="0">
                    <a:effectLst>
                      <a:outerShdw blurRad="38100" dist="38100" dir="2700000" algn="tl">
                        <a:srgbClr val="000000">
                          <a:alpha val="43137"/>
                        </a:srgbClr>
                      </a:outerShdw>
                    </a:effectLst>
                  </a:rPr>
                  <a:t> </a:t>
                </a:r>
                <a:r>
                  <a:rPr lang="es-ES" sz="5400" dirty="0" err="1">
                    <a:effectLst>
                      <a:outerShdw blurRad="38100" dist="38100" dir="2700000" algn="tl">
                        <a:srgbClr val="000000">
                          <a:alpha val="43137"/>
                        </a:srgbClr>
                      </a:outerShdw>
                    </a:effectLst>
                  </a:rPr>
                  <a:t>consumer</a:t>
                </a:r>
                <a:r>
                  <a:rPr lang="es-ES" sz="5400" dirty="0">
                    <a:effectLst>
                      <a:outerShdw blurRad="38100" dist="38100" dir="2700000" algn="tl">
                        <a:srgbClr val="000000">
                          <a:alpha val="43137"/>
                        </a:srgbClr>
                      </a:outerShdw>
                    </a:effectLst>
                  </a:rPr>
                  <a:t>!</a:t>
                </a:r>
              </a:p>
            </p:txBody>
          </p:sp>
        </p:grpSp>
      </p:grpSp>
      <p:sp>
        <p:nvSpPr>
          <p:cNvPr id="62" name="CuadroTexto 61">
            <a:extLst>
              <a:ext uri="{FF2B5EF4-FFF2-40B4-BE49-F238E27FC236}">
                <a16:creationId xmlns:a16="http://schemas.microsoft.com/office/drawing/2014/main" id="{1E0F518A-695E-4C86-BD20-239570136253}"/>
              </a:ext>
            </a:extLst>
          </p:cNvPr>
          <p:cNvSpPr txBox="1"/>
          <p:nvPr/>
        </p:nvSpPr>
        <p:spPr>
          <a:xfrm>
            <a:off x="36855557" y="25443447"/>
            <a:ext cx="12267639" cy="689291"/>
          </a:xfrm>
          <a:prstGeom prst="rect">
            <a:avLst/>
          </a:prstGeom>
          <a:noFill/>
        </p:spPr>
        <p:txBody>
          <a:bodyPr wrap="square" rtlCol="0">
            <a:spAutoFit/>
          </a:bodyPr>
          <a:lstStyle/>
          <a:p>
            <a:pPr>
              <a:lnSpc>
                <a:spcPct val="120000"/>
              </a:lnSpc>
            </a:pPr>
            <a:r>
              <a:rPr lang="en-US" sz="3600" b="1" dirty="0">
                <a:solidFill>
                  <a:srgbClr val="8C1616"/>
                </a:solidFill>
                <a:latin typeface="Lato" panose="020F0502020204030203" pitchFamily="34" charset="0"/>
                <a:cs typeface="Segoe UI" panose="020B0502040204020203" pitchFamily="34" charset="0"/>
              </a:rPr>
              <a:t>RESULTS (Survey)</a:t>
            </a:r>
          </a:p>
        </p:txBody>
      </p:sp>
      <p:sp>
        <p:nvSpPr>
          <p:cNvPr id="7" name="CuadroTexto 6">
            <a:extLst>
              <a:ext uri="{FF2B5EF4-FFF2-40B4-BE49-F238E27FC236}">
                <a16:creationId xmlns:a16="http://schemas.microsoft.com/office/drawing/2014/main" id="{D3321847-92FE-4DAD-BE42-38CA6B50F793}"/>
              </a:ext>
            </a:extLst>
          </p:cNvPr>
          <p:cNvSpPr txBox="1"/>
          <p:nvPr/>
        </p:nvSpPr>
        <p:spPr>
          <a:xfrm>
            <a:off x="24933349" y="28464834"/>
            <a:ext cx="10898248" cy="4391330"/>
          </a:xfrm>
          <a:prstGeom prst="rect">
            <a:avLst/>
          </a:prstGeom>
          <a:solidFill>
            <a:srgbClr val="F2F2F2"/>
          </a:solidFill>
        </p:spPr>
        <p:txBody>
          <a:bodyPr wrap="square" rtlCol="0">
            <a:spAutoFit/>
          </a:bodyPr>
          <a:lstStyle/>
          <a:p>
            <a:pPr algn="just">
              <a:lnSpc>
                <a:spcPct val="120000"/>
              </a:lnSpc>
            </a:pPr>
            <a:r>
              <a:rPr lang="es-ES" sz="3600" b="1" dirty="0" err="1">
                <a:solidFill>
                  <a:srgbClr val="8C1616"/>
                </a:solidFill>
                <a:latin typeface="Lato" panose="020F0502020204030203" pitchFamily="34" charset="0"/>
                <a:cs typeface="Segoe UI" panose="020B0502040204020203" pitchFamily="34" charset="0"/>
              </a:rPr>
              <a:t>References</a:t>
            </a:r>
            <a:endParaRPr lang="es-ES" sz="3600" b="1" dirty="0">
              <a:solidFill>
                <a:srgbClr val="8C1616"/>
              </a:solidFill>
              <a:latin typeface="Lato" panose="020F0502020204030203" pitchFamily="34" charset="0"/>
              <a:cs typeface="Segoe UI" panose="020B0502040204020203" pitchFamily="34" charset="0"/>
            </a:endParaRPr>
          </a:p>
          <a:p>
            <a:pPr marL="285750" indent="-285750" algn="just">
              <a:lnSpc>
                <a:spcPct val="120000"/>
              </a:lnSpc>
              <a:buFont typeface="Arial" panose="020B0604020202020204" pitchFamily="34" charset="0"/>
              <a:buChar char="•"/>
            </a:pPr>
            <a:r>
              <a:rPr lang="en-GB" dirty="0" err="1"/>
              <a:t>Bremner</a:t>
            </a:r>
            <a:r>
              <a:rPr lang="en-GB" dirty="0"/>
              <a:t>, H. A. 1985. A Convenient, Easy-to-Use System for Estimating the Quality of Chilled Seafood. Fish Process. Bull., 7: 59-70.</a:t>
            </a:r>
            <a:endParaRPr lang="es-ES" dirty="0"/>
          </a:p>
          <a:p>
            <a:pPr marL="285750" indent="-285750" algn="just">
              <a:lnSpc>
                <a:spcPct val="120000"/>
              </a:lnSpc>
              <a:buFont typeface="Arial" panose="020B0604020202020204" pitchFamily="34" charset="0"/>
              <a:buChar char="•"/>
            </a:pPr>
            <a:r>
              <a:rPr lang="en-GB" dirty="0" err="1"/>
              <a:t>Borgogno</a:t>
            </a:r>
            <a:r>
              <a:rPr lang="en-GB" dirty="0"/>
              <a:t> M. et al. 2016. Inclusion of </a:t>
            </a:r>
            <a:r>
              <a:rPr lang="en-GB" dirty="0" err="1"/>
              <a:t>Hermetia</a:t>
            </a:r>
            <a:r>
              <a:rPr lang="en-GB" dirty="0"/>
              <a:t> </a:t>
            </a:r>
            <a:r>
              <a:rPr lang="en-GB" dirty="0" err="1"/>
              <a:t>illucens</a:t>
            </a:r>
            <a:r>
              <a:rPr lang="en-GB" dirty="0"/>
              <a:t> larvae meal on rainbow trout (Oncorhynchus mykiss) feed: effect on sensory profile according to static and dynamic evaluations. J. Sci. Food Agric., 97: 3402-3411.</a:t>
            </a:r>
            <a:endParaRPr lang="es-ES" dirty="0"/>
          </a:p>
          <a:p>
            <a:pPr marL="285750" indent="-285750" algn="just">
              <a:lnSpc>
                <a:spcPct val="120000"/>
              </a:lnSpc>
              <a:buFont typeface="Arial" panose="020B0604020202020204" pitchFamily="34" charset="0"/>
              <a:buChar char="•"/>
            </a:pPr>
            <a:r>
              <a:rPr lang="en-GB" dirty="0" err="1"/>
              <a:t>Iaconisi</a:t>
            </a:r>
            <a:r>
              <a:rPr lang="en-GB" dirty="0"/>
              <a:t> V. et al. 2017. Dietary inclusion of Tenebrio </a:t>
            </a:r>
            <a:r>
              <a:rPr lang="en-GB" dirty="0" err="1"/>
              <a:t>molitor</a:t>
            </a:r>
            <a:r>
              <a:rPr lang="en-GB" dirty="0"/>
              <a:t> larvae meal: Effects on growth performance and final quality treats of blackspot sea bream (</a:t>
            </a:r>
            <a:r>
              <a:rPr lang="en-GB" dirty="0" err="1"/>
              <a:t>Pagellus</a:t>
            </a:r>
            <a:r>
              <a:rPr lang="en-GB" dirty="0"/>
              <a:t> </a:t>
            </a:r>
            <a:r>
              <a:rPr lang="en-GB" dirty="0" err="1"/>
              <a:t>bogaraveo</a:t>
            </a:r>
            <a:r>
              <a:rPr lang="en-GB" dirty="0"/>
              <a:t>). </a:t>
            </a:r>
            <a:r>
              <a:rPr lang="es-ES" dirty="0" err="1"/>
              <a:t>Aquaculture</a:t>
            </a:r>
            <a:r>
              <a:rPr lang="es-ES" dirty="0"/>
              <a:t>, 476: 49-58.</a:t>
            </a:r>
          </a:p>
          <a:p>
            <a:pPr marL="285750" indent="-285750" algn="just">
              <a:lnSpc>
                <a:spcPct val="120000"/>
              </a:lnSpc>
              <a:buFont typeface="Arial" panose="020B0604020202020204" pitchFamily="34" charset="0"/>
              <a:buChar char="•"/>
            </a:pPr>
            <a:r>
              <a:rPr lang="es-ES" dirty="0" err="1"/>
              <a:t>Iaconisi</a:t>
            </a:r>
            <a:r>
              <a:rPr lang="es-ES" dirty="0"/>
              <a:t> V. et al. 2018. </a:t>
            </a:r>
            <a:r>
              <a:rPr lang="en-GB" dirty="0"/>
              <a:t>Mealworm as dietary protein source for rainbow trout: Body and fillet quality traits. </a:t>
            </a:r>
            <a:r>
              <a:rPr lang="es-ES" dirty="0" err="1"/>
              <a:t>Aquaculture</a:t>
            </a:r>
            <a:r>
              <a:rPr lang="es-ES" dirty="0"/>
              <a:t>, 484: 197-204.</a:t>
            </a:r>
          </a:p>
          <a:p>
            <a:pPr marL="285750" indent="-285750" algn="just">
              <a:lnSpc>
                <a:spcPct val="120000"/>
              </a:lnSpc>
              <a:buFont typeface="Arial" panose="020B0604020202020204" pitchFamily="34" charset="0"/>
              <a:buChar char="•"/>
            </a:pPr>
            <a:r>
              <a:rPr lang="es-ES" dirty="0" err="1"/>
              <a:t>Bazoche</a:t>
            </a:r>
            <a:r>
              <a:rPr lang="es-ES" dirty="0"/>
              <a:t> P., </a:t>
            </a:r>
            <a:r>
              <a:rPr lang="es-ES" dirty="0" err="1"/>
              <a:t>Poret</a:t>
            </a:r>
            <a:r>
              <a:rPr lang="es-ES" dirty="0"/>
              <a:t> S. 2020. </a:t>
            </a:r>
            <a:r>
              <a:rPr lang="es-ES" dirty="0" err="1"/>
              <a:t>Acceptability</a:t>
            </a:r>
            <a:r>
              <a:rPr lang="es-ES" dirty="0"/>
              <a:t> </a:t>
            </a:r>
            <a:r>
              <a:rPr lang="es-ES" dirty="0" err="1"/>
              <a:t>of</a:t>
            </a:r>
            <a:r>
              <a:rPr lang="es-ES" dirty="0"/>
              <a:t> </a:t>
            </a:r>
            <a:r>
              <a:rPr lang="es-ES" dirty="0" err="1"/>
              <a:t>insects</a:t>
            </a:r>
            <a:r>
              <a:rPr lang="es-ES" dirty="0"/>
              <a:t> in animal </a:t>
            </a:r>
            <a:r>
              <a:rPr lang="es-ES" dirty="0" err="1"/>
              <a:t>feed</a:t>
            </a:r>
            <a:r>
              <a:rPr lang="es-ES" dirty="0"/>
              <a:t>: A </a:t>
            </a:r>
            <a:r>
              <a:rPr lang="es-ES" dirty="0" err="1"/>
              <a:t>survey</a:t>
            </a:r>
            <a:r>
              <a:rPr lang="es-ES" dirty="0"/>
              <a:t> </a:t>
            </a:r>
            <a:r>
              <a:rPr lang="es-ES" dirty="0" err="1"/>
              <a:t>of</a:t>
            </a:r>
            <a:r>
              <a:rPr lang="es-ES" dirty="0"/>
              <a:t> French </a:t>
            </a:r>
            <a:r>
              <a:rPr lang="es-ES" dirty="0" err="1"/>
              <a:t>consumers</a:t>
            </a:r>
            <a:r>
              <a:rPr lang="es-ES" dirty="0"/>
              <a:t>. J </a:t>
            </a:r>
            <a:r>
              <a:rPr lang="es-ES" dirty="0" err="1"/>
              <a:t>Consumer</a:t>
            </a:r>
            <a:r>
              <a:rPr lang="es-ES" dirty="0"/>
              <a:t> </a:t>
            </a:r>
            <a:r>
              <a:rPr lang="es-ES" dirty="0" err="1"/>
              <a:t>Behav</a:t>
            </a:r>
            <a:r>
              <a:rPr lang="es-ES" dirty="0"/>
              <a:t>., 1–20</a:t>
            </a:r>
          </a:p>
          <a:p>
            <a:pPr marL="285750" indent="-285750" algn="just">
              <a:lnSpc>
                <a:spcPct val="120000"/>
              </a:lnSpc>
              <a:buFont typeface="Arial" panose="020B0604020202020204" pitchFamily="34" charset="0"/>
              <a:buChar char="•"/>
            </a:pPr>
            <a:r>
              <a:rPr lang="en-GB" dirty="0"/>
              <a:t>FAO. 2020. The state of world fisheries and aquaculture, sustainability in action.</a:t>
            </a:r>
          </a:p>
        </p:txBody>
      </p:sp>
      <p:sp>
        <p:nvSpPr>
          <p:cNvPr id="11" name="CuadroTexto 10">
            <a:extLst>
              <a:ext uri="{FF2B5EF4-FFF2-40B4-BE49-F238E27FC236}">
                <a16:creationId xmlns:a16="http://schemas.microsoft.com/office/drawing/2014/main" id="{8FBEE6E0-F9C5-4934-936B-0C9B9BC5E649}"/>
              </a:ext>
            </a:extLst>
          </p:cNvPr>
          <p:cNvSpPr txBox="1"/>
          <p:nvPr/>
        </p:nvSpPr>
        <p:spPr>
          <a:xfrm>
            <a:off x="15548737" y="23149191"/>
            <a:ext cx="18760191" cy="5189113"/>
          </a:xfrm>
          <a:prstGeom prst="rect">
            <a:avLst/>
          </a:prstGeom>
          <a:solidFill>
            <a:srgbClr val="F2F2F2"/>
          </a:solidFill>
        </p:spPr>
        <p:txBody>
          <a:bodyPr wrap="square" rtlCol="0">
            <a:spAutoFit/>
          </a:bodyPr>
          <a:lstStyle/>
          <a:p>
            <a:pPr>
              <a:lnSpc>
                <a:spcPct val="120000"/>
              </a:lnSpc>
            </a:pPr>
            <a:r>
              <a:rPr lang="en-GB" sz="3600" b="1" dirty="0">
                <a:solidFill>
                  <a:srgbClr val="8C1616"/>
                </a:solidFill>
                <a:latin typeface="Lato" panose="020F0502020204030203" pitchFamily="34" charset="0"/>
                <a:cs typeface="Segoe UI" panose="020B0502040204020203" pitchFamily="34" charset="0"/>
              </a:rPr>
              <a:t>Discussion</a:t>
            </a:r>
          </a:p>
          <a:p>
            <a:pPr algn="just"/>
            <a:r>
              <a:rPr lang="en-GB" sz="3200" dirty="0"/>
              <a:t>Our results match the current bibliography, since it has already been described that insect-based diets can lead to changes in fish fillet colour (</a:t>
            </a:r>
            <a:r>
              <a:rPr lang="en-GB" sz="3200" dirty="0" err="1"/>
              <a:t>Iaconisi</a:t>
            </a:r>
            <a:r>
              <a:rPr lang="en-GB" sz="3200" dirty="0"/>
              <a:t> 2017; </a:t>
            </a:r>
            <a:r>
              <a:rPr lang="en-GB" sz="3200" dirty="0" err="1"/>
              <a:t>Iaconisi</a:t>
            </a:r>
            <a:r>
              <a:rPr lang="en-GB" sz="3200" dirty="0"/>
              <a:t> 2018). However, the work of </a:t>
            </a:r>
            <a:r>
              <a:rPr lang="en-GB" sz="3200" dirty="0" err="1"/>
              <a:t>Borgogno</a:t>
            </a:r>
            <a:r>
              <a:rPr lang="en-GB" sz="3200" dirty="0"/>
              <a:t> (2016) described small changes in several attributes such as tenderness and metallic flavour when using higher inclusion levels of HI, which means that more research is needed in this topic.</a:t>
            </a:r>
          </a:p>
          <a:p>
            <a:pPr algn="just"/>
            <a:endParaRPr lang="en-GB" sz="3200" dirty="0"/>
          </a:p>
          <a:p>
            <a:pPr algn="just"/>
            <a:r>
              <a:rPr lang="en-GB" sz="3200" dirty="0"/>
              <a:t>Talking about the survey, the results were kind of expected due to cultural reasons. </a:t>
            </a:r>
            <a:r>
              <a:rPr lang="en-GB" sz="3200" dirty="0" err="1"/>
              <a:t>Bazoche</a:t>
            </a:r>
            <a:r>
              <a:rPr lang="en-GB" sz="3200" dirty="0"/>
              <a:t> (2020) described that some factors such as neophobia, personal information concerning environmental consciousness, or even gender, can influence these opinions. In this way, education and consciousness raising about environmental sustainability could help on the topic of introducing insects as a viable protein alternative for fish.</a:t>
            </a:r>
          </a:p>
        </p:txBody>
      </p:sp>
      <p:sp>
        <p:nvSpPr>
          <p:cNvPr id="12" name="CuadroTexto 11">
            <a:extLst>
              <a:ext uri="{FF2B5EF4-FFF2-40B4-BE49-F238E27FC236}">
                <a16:creationId xmlns:a16="http://schemas.microsoft.com/office/drawing/2014/main" id="{88E2466E-A7CB-4435-8FEF-6DE1443A587D}"/>
              </a:ext>
            </a:extLst>
          </p:cNvPr>
          <p:cNvSpPr txBox="1"/>
          <p:nvPr/>
        </p:nvSpPr>
        <p:spPr>
          <a:xfrm>
            <a:off x="244124" y="17830723"/>
            <a:ext cx="8478767" cy="707886"/>
          </a:xfrm>
          <a:prstGeom prst="rect">
            <a:avLst/>
          </a:prstGeom>
          <a:noFill/>
        </p:spPr>
        <p:txBody>
          <a:bodyPr wrap="square" rtlCol="0">
            <a:spAutoFit/>
          </a:bodyPr>
          <a:lstStyle/>
          <a:p>
            <a:pPr>
              <a:lnSpc>
                <a:spcPct val="120000"/>
              </a:lnSpc>
            </a:pPr>
            <a:r>
              <a:rPr lang="en-US" sz="3600" b="1" dirty="0">
                <a:solidFill>
                  <a:srgbClr val="8C1616"/>
                </a:solidFill>
                <a:latin typeface="Lato" panose="020F0502020204030203" pitchFamily="34" charset="0"/>
                <a:cs typeface="Segoe UI" panose="020B0502040204020203" pitchFamily="34" charset="0"/>
              </a:rPr>
              <a:t>METHODS – sensorial analyses(*)</a:t>
            </a:r>
            <a:endParaRPr lang="es-ES" dirty="0"/>
          </a:p>
        </p:txBody>
      </p:sp>
      <p:grpSp>
        <p:nvGrpSpPr>
          <p:cNvPr id="27" name="Grupo 26">
            <a:extLst>
              <a:ext uri="{FF2B5EF4-FFF2-40B4-BE49-F238E27FC236}">
                <a16:creationId xmlns:a16="http://schemas.microsoft.com/office/drawing/2014/main" id="{F7B0DF8D-14AF-43EC-8B39-DFF7C61B5BA0}"/>
              </a:ext>
            </a:extLst>
          </p:cNvPr>
          <p:cNvGrpSpPr/>
          <p:nvPr/>
        </p:nvGrpSpPr>
        <p:grpSpPr>
          <a:xfrm>
            <a:off x="36778702" y="25408554"/>
            <a:ext cx="9933898" cy="7103783"/>
            <a:chOff x="39934484" y="14081606"/>
            <a:chExt cx="9209358" cy="6786240"/>
          </a:xfrm>
        </p:grpSpPr>
        <p:grpSp>
          <p:nvGrpSpPr>
            <p:cNvPr id="84" name="Grupo 83">
              <a:extLst>
                <a:ext uri="{FF2B5EF4-FFF2-40B4-BE49-F238E27FC236}">
                  <a16:creationId xmlns:a16="http://schemas.microsoft.com/office/drawing/2014/main" id="{3B3CAAEA-E326-4C53-B857-31543B6FC5D3}"/>
                </a:ext>
              </a:extLst>
            </p:cNvPr>
            <p:cNvGrpSpPr/>
            <p:nvPr/>
          </p:nvGrpSpPr>
          <p:grpSpPr>
            <a:xfrm>
              <a:off x="39934484" y="14081606"/>
              <a:ext cx="9209358" cy="6692568"/>
              <a:chOff x="504581" y="22624294"/>
              <a:chExt cx="7912453" cy="5596976"/>
            </a:xfrm>
          </p:grpSpPr>
          <p:graphicFrame>
            <p:nvGraphicFramePr>
              <p:cNvPr id="79" name="Gráfico 78">
                <a:extLst>
                  <a:ext uri="{FF2B5EF4-FFF2-40B4-BE49-F238E27FC236}">
                    <a16:creationId xmlns:a16="http://schemas.microsoft.com/office/drawing/2014/main" id="{33A9DD30-86E9-481C-86F8-AD2A1B61379E}"/>
                  </a:ext>
                </a:extLst>
              </p:cNvPr>
              <p:cNvGraphicFramePr>
                <a:graphicFrameLocks/>
              </p:cNvGraphicFramePr>
              <p:nvPr>
                <p:extLst>
                  <p:ext uri="{D42A27DB-BD31-4B8C-83A1-F6EECF244321}">
                    <p14:modId xmlns:p14="http://schemas.microsoft.com/office/powerpoint/2010/main" val="4139983222"/>
                  </p:ext>
                </p:extLst>
              </p:nvPr>
            </p:nvGraphicFramePr>
            <p:xfrm>
              <a:off x="3600867" y="22624294"/>
              <a:ext cx="4816167" cy="2743200"/>
            </p:xfrm>
            <a:graphic>
              <a:graphicData uri="http://schemas.openxmlformats.org/drawingml/2006/chart">
                <c:chart xmlns:c="http://schemas.openxmlformats.org/drawingml/2006/chart" xmlns:r="http://schemas.openxmlformats.org/officeDocument/2006/relationships" r:id="rId5"/>
              </a:graphicData>
            </a:graphic>
          </p:graphicFrame>
          <p:cxnSp>
            <p:nvCxnSpPr>
              <p:cNvPr id="81" name="Conector recto 80">
                <a:extLst>
                  <a:ext uri="{FF2B5EF4-FFF2-40B4-BE49-F238E27FC236}">
                    <a16:creationId xmlns:a16="http://schemas.microsoft.com/office/drawing/2014/main" id="{299FCF07-443A-4FC5-88CB-D1A9BF3368E2}"/>
                  </a:ext>
                </a:extLst>
              </p:cNvPr>
              <p:cNvCxnSpPr>
                <a:cxnSpLocks/>
              </p:cNvCxnSpPr>
              <p:nvPr/>
            </p:nvCxnSpPr>
            <p:spPr>
              <a:xfrm flipH="1">
                <a:off x="504581" y="24165171"/>
                <a:ext cx="4054168" cy="14914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Conector recto 81">
                <a:extLst>
                  <a:ext uri="{FF2B5EF4-FFF2-40B4-BE49-F238E27FC236}">
                    <a16:creationId xmlns:a16="http://schemas.microsoft.com/office/drawing/2014/main" id="{EC0CAD7B-6FAD-4534-944D-D41F9748C4E7}"/>
                  </a:ext>
                </a:extLst>
              </p:cNvPr>
              <p:cNvCxnSpPr>
                <a:cxnSpLocks/>
              </p:cNvCxnSpPr>
              <p:nvPr/>
            </p:nvCxnSpPr>
            <p:spPr>
              <a:xfrm flipH="1">
                <a:off x="5179126" y="24612672"/>
                <a:ext cx="875113" cy="36085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70" name="Gráfico 69">
              <a:extLst>
                <a:ext uri="{FF2B5EF4-FFF2-40B4-BE49-F238E27FC236}">
                  <a16:creationId xmlns:a16="http://schemas.microsoft.com/office/drawing/2014/main" id="{A1CC52C5-E9CB-4122-9010-F31FAD3E4A85}"/>
                </a:ext>
              </a:extLst>
            </p:cNvPr>
            <p:cNvGraphicFramePr>
              <a:graphicFrameLocks/>
            </p:cNvGraphicFramePr>
            <p:nvPr>
              <p:extLst>
                <p:ext uri="{D42A27DB-BD31-4B8C-83A1-F6EECF244321}">
                  <p14:modId xmlns:p14="http://schemas.microsoft.com/office/powerpoint/2010/main" val="174003356"/>
                </p:ext>
              </p:extLst>
            </p:nvPr>
          </p:nvGraphicFramePr>
          <p:xfrm>
            <a:off x="39934484" y="17587672"/>
            <a:ext cx="5445291" cy="3280174"/>
          </p:xfrm>
          <a:graphic>
            <a:graphicData uri="http://schemas.openxmlformats.org/drawingml/2006/chart">
              <c:chart xmlns:c="http://schemas.openxmlformats.org/drawingml/2006/chart" xmlns:r="http://schemas.openxmlformats.org/officeDocument/2006/relationships" r:id="rId6"/>
            </a:graphicData>
          </a:graphic>
        </p:graphicFrame>
      </p:grpSp>
      <p:graphicFrame>
        <p:nvGraphicFramePr>
          <p:cNvPr id="87" name="Tabla 86">
            <a:extLst>
              <a:ext uri="{FF2B5EF4-FFF2-40B4-BE49-F238E27FC236}">
                <a16:creationId xmlns:a16="http://schemas.microsoft.com/office/drawing/2014/main" id="{EDBF21A8-4384-49AC-AC9B-423C7DE141F6}"/>
              </a:ext>
            </a:extLst>
          </p:cNvPr>
          <p:cNvGraphicFramePr>
            <a:graphicFrameLocks noGrp="1"/>
          </p:cNvGraphicFramePr>
          <p:nvPr>
            <p:extLst>
              <p:ext uri="{D42A27DB-BD31-4B8C-83A1-F6EECF244321}">
                <p14:modId xmlns:p14="http://schemas.microsoft.com/office/powerpoint/2010/main" val="3721071795"/>
              </p:ext>
            </p:extLst>
          </p:nvPr>
        </p:nvGraphicFramePr>
        <p:xfrm>
          <a:off x="34877829" y="12271468"/>
          <a:ext cx="10195484" cy="9372600"/>
        </p:xfrm>
        <a:graphic>
          <a:graphicData uri="http://schemas.openxmlformats.org/drawingml/2006/table">
            <a:tbl>
              <a:tblPr>
                <a:tableStyleId>{5C22544A-7EE6-4342-B048-85BDC9FD1C3A}</a:tableStyleId>
              </a:tblPr>
              <a:tblGrid>
                <a:gridCol w="3430718">
                  <a:extLst>
                    <a:ext uri="{9D8B030D-6E8A-4147-A177-3AD203B41FA5}">
                      <a16:colId xmlns:a16="http://schemas.microsoft.com/office/drawing/2014/main" val="1817734249"/>
                    </a:ext>
                  </a:extLst>
                </a:gridCol>
                <a:gridCol w="2598821">
                  <a:extLst>
                    <a:ext uri="{9D8B030D-6E8A-4147-A177-3AD203B41FA5}">
                      <a16:colId xmlns:a16="http://schemas.microsoft.com/office/drawing/2014/main" val="2817174081"/>
                    </a:ext>
                  </a:extLst>
                </a:gridCol>
                <a:gridCol w="2550695">
                  <a:extLst>
                    <a:ext uri="{9D8B030D-6E8A-4147-A177-3AD203B41FA5}">
                      <a16:colId xmlns:a16="http://schemas.microsoft.com/office/drawing/2014/main" val="2797998993"/>
                    </a:ext>
                  </a:extLst>
                </a:gridCol>
                <a:gridCol w="1615250">
                  <a:extLst>
                    <a:ext uri="{9D8B030D-6E8A-4147-A177-3AD203B41FA5}">
                      <a16:colId xmlns:a16="http://schemas.microsoft.com/office/drawing/2014/main" val="920821745"/>
                    </a:ext>
                  </a:extLst>
                </a:gridCol>
              </a:tblGrid>
              <a:tr h="197579">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Sensorial analysis</a:t>
                      </a:r>
                    </a:p>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(cooked, 3rd trial)</a:t>
                      </a:r>
                    </a:p>
                  </a:txBody>
                  <a:tcPr marL="9525" marR="9525" marT="9525" marB="0" anchor="b">
                    <a:solidFill>
                      <a:srgbClr val="5B9BD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CONTROL</a:t>
                      </a:r>
                    </a:p>
                  </a:txBody>
                  <a:tcPr marL="9525" marR="9525" marT="9525" marB="0" anchor="ctr">
                    <a:solidFill>
                      <a:srgbClr val="5B9BD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T50</a:t>
                      </a:r>
                    </a:p>
                  </a:txBody>
                  <a:tcPr marL="9525" marR="9525" marT="9525" marB="0" anchor="ctr">
                    <a:solidFill>
                      <a:srgbClr val="5B9BD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SEM</a:t>
                      </a:r>
                    </a:p>
                  </a:txBody>
                  <a:tcPr marL="9525" marR="9525" marT="9525" marB="0" anchor="ctr">
                    <a:solidFill>
                      <a:srgbClr val="5B9BD5"/>
                    </a:solidFill>
                  </a:tcPr>
                </a:tc>
                <a:extLst>
                  <a:ext uri="{0D108BD9-81ED-4DB2-BD59-A6C34878D82A}">
                    <a16:rowId xmlns:a16="http://schemas.microsoft.com/office/drawing/2014/main" val="4001504840"/>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General Appearance</a:t>
                      </a:r>
                    </a:p>
                  </a:txBody>
                  <a:tcPr marL="9525" marR="9525" marT="9525" marB="0" anchor="b">
                    <a:solidFill>
                      <a:srgbClr val="5B9BD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endParaRPr lang="en-GB" sz="2400" b="1" u="none" strike="noStrike" kern="1200" noProof="0" dirty="0">
                        <a:solidFill>
                          <a:schemeClr val="bg1"/>
                        </a:solidFill>
                        <a:effectLst/>
                        <a:latin typeface="+mn-lt"/>
                        <a:ea typeface="+mn-ea"/>
                        <a:cs typeface="+mn-cs"/>
                      </a:endParaRPr>
                    </a:p>
                  </a:txBody>
                  <a:tcPr marL="9525" marR="9525" marT="9525" marB="0" anchor="b">
                    <a:solidFill>
                      <a:srgbClr val="5B9BD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endParaRPr lang="en-GB" sz="2400" b="1" u="none" strike="noStrike" kern="1200" noProof="0" dirty="0">
                        <a:solidFill>
                          <a:schemeClr val="bg1"/>
                        </a:solidFill>
                        <a:effectLst/>
                        <a:latin typeface="+mn-lt"/>
                        <a:ea typeface="+mn-ea"/>
                        <a:cs typeface="+mn-cs"/>
                      </a:endParaRPr>
                    </a:p>
                  </a:txBody>
                  <a:tcPr marL="9525" marR="9525" marT="9525" marB="0" anchor="b">
                    <a:solidFill>
                      <a:srgbClr val="5B9BD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endParaRPr lang="en-GB" sz="2400" b="1" u="none" strike="noStrike" kern="1200" noProof="0" dirty="0">
                        <a:solidFill>
                          <a:schemeClr val="bg1"/>
                        </a:solidFill>
                        <a:effectLst/>
                        <a:latin typeface="+mn-lt"/>
                        <a:ea typeface="+mn-ea"/>
                        <a:cs typeface="+mn-cs"/>
                      </a:endParaRPr>
                    </a:p>
                  </a:txBody>
                  <a:tcPr marL="9525" marR="9525" marT="9525" marB="0" anchor="b">
                    <a:solidFill>
                      <a:srgbClr val="5B9BD5"/>
                    </a:solidFill>
                  </a:tcPr>
                </a:tc>
                <a:extLst>
                  <a:ext uri="{0D108BD9-81ED-4DB2-BD59-A6C34878D82A}">
                    <a16:rowId xmlns:a16="http://schemas.microsoft.com/office/drawing/2014/main" val="3646235032"/>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Brightness</a:t>
                      </a:r>
                    </a:p>
                  </a:txBody>
                  <a:tcPr marL="9525" marR="9525" marT="9525" marB="0" anchor="b">
                    <a:solidFill>
                      <a:schemeClr val="accent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9.04</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9.03</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0.24</a:t>
                      </a:r>
                    </a:p>
                  </a:txBody>
                  <a:tcPr marL="9525" marR="9525" marT="9525" marB="0" anchor="b">
                    <a:solidFill>
                      <a:srgbClr val="9DC3E6"/>
                    </a:solidFill>
                  </a:tcPr>
                </a:tc>
                <a:extLst>
                  <a:ext uri="{0D108BD9-81ED-4DB2-BD59-A6C34878D82A}">
                    <a16:rowId xmlns:a16="http://schemas.microsoft.com/office/drawing/2014/main" val="562761342"/>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Exudate colour</a:t>
                      </a:r>
                    </a:p>
                  </a:txBody>
                  <a:tcPr marL="9525" marR="9525" marT="9525" marB="0" anchor="b">
                    <a:solidFill>
                      <a:schemeClr val="accent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7.48</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7.53</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0.67</a:t>
                      </a:r>
                    </a:p>
                  </a:txBody>
                  <a:tcPr marL="9525" marR="9525" marT="9525" marB="0" anchor="b">
                    <a:solidFill>
                      <a:srgbClr val="9DC3E6"/>
                    </a:solidFill>
                  </a:tcPr>
                </a:tc>
                <a:extLst>
                  <a:ext uri="{0D108BD9-81ED-4DB2-BD59-A6C34878D82A}">
                    <a16:rowId xmlns:a16="http://schemas.microsoft.com/office/drawing/2014/main" val="4173197392"/>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Colour intensity</a:t>
                      </a:r>
                    </a:p>
                  </a:txBody>
                  <a:tcPr marL="9525" marR="9525" marT="9525" marB="0" anchor="b">
                    <a:solidFill>
                      <a:schemeClr val="accent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7.22</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6.99</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0.57</a:t>
                      </a:r>
                    </a:p>
                  </a:txBody>
                  <a:tcPr marL="9525" marR="9525" marT="9525" marB="0" anchor="b">
                    <a:solidFill>
                      <a:srgbClr val="9DC3E6"/>
                    </a:solidFill>
                  </a:tcPr>
                </a:tc>
                <a:extLst>
                  <a:ext uri="{0D108BD9-81ED-4DB2-BD59-A6C34878D82A}">
                    <a16:rowId xmlns:a16="http://schemas.microsoft.com/office/drawing/2014/main" val="3909979457"/>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Colour uniformity</a:t>
                      </a:r>
                    </a:p>
                  </a:txBody>
                  <a:tcPr marL="9525" marR="9525" marT="9525" marB="0" anchor="b">
                    <a:solidFill>
                      <a:schemeClr val="accent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7.84</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7.86</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0.33</a:t>
                      </a:r>
                    </a:p>
                  </a:txBody>
                  <a:tcPr marL="9525" marR="9525" marT="9525" marB="0" anchor="b">
                    <a:solidFill>
                      <a:srgbClr val="9DC3E6"/>
                    </a:solidFill>
                  </a:tcPr>
                </a:tc>
                <a:extLst>
                  <a:ext uri="{0D108BD9-81ED-4DB2-BD59-A6C34878D82A}">
                    <a16:rowId xmlns:a16="http://schemas.microsoft.com/office/drawing/2014/main" val="3669732148"/>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Odour intensity</a:t>
                      </a:r>
                    </a:p>
                  </a:txBody>
                  <a:tcPr marL="9525" marR="9525" marT="9525" marB="0" anchor="b">
                    <a:solidFill>
                      <a:schemeClr val="accent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6.58</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5.74</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0.49</a:t>
                      </a:r>
                    </a:p>
                  </a:txBody>
                  <a:tcPr marL="9525" marR="9525" marT="9525" marB="0" anchor="b">
                    <a:solidFill>
                      <a:srgbClr val="9DC3E6"/>
                    </a:solidFill>
                  </a:tcPr>
                </a:tc>
                <a:extLst>
                  <a:ext uri="{0D108BD9-81ED-4DB2-BD59-A6C34878D82A}">
                    <a16:rowId xmlns:a16="http://schemas.microsoft.com/office/drawing/2014/main" val="2479769814"/>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s-ES" sz="2400" b="1" u="none" strike="noStrike" kern="1200" dirty="0">
                          <a:solidFill>
                            <a:schemeClr val="bg1"/>
                          </a:solidFill>
                          <a:effectLst/>
                          <a:latin typeface="+mn-lt"/>
                          <a:ea typeface="+mn-ea"/>
                          <a:cs typeface="+mn-cs"/>
                        </a:rPr>
                        <a:t>Taste</a:t>
                      </a:r>
                    </a:p>
                  </a:txBody>
                  <a:tcPr marL="9525" marR="9525" marT="9525" marB="0" anchor="b">
                    <a:solidFill>
                      <a:srgbClr val="5B9BD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endParaRPr lang="es-ES" sz="2400" b="1" u="none" strike="noStrike" kern="1200" dirty="0">
                        <a:solidFill>
                          <a:schemeClr val="bg1"/>
                        </a:solidFill>
                        <a:effectLst/>
                        <a:latin typeface="+mn-lt"/>
                        <a:ea typeface="+mn-ea"/>
                        <a:cs typeface="+mn-cs"/>
                      </a:endParaRPr>
                    </a:p>
                  </a:txBody>
                  <a:tcPr marL="9525" marR="9525" marT="9525" marB="0" anchor="b">
                    <a:solidFill>
                      <a:srgbClr val="5B9BD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endParaRPr lang="es-ES" sz="2400" b="1" u="none" strike="noStrike" kern="1200" dirty="0">
                        <a:solidFill>
                          <a:schemeClr val="bg1"/>
                        </a:solidFill>
                        <a:effectLst/>
                        <a:latin typeface="+mn-lt"/>
                        <a:ea typeface="+mn-ea"/>
                        <a:cs typeface="+mn-cs"/>
                      </a:endParaRPr>
                    </a:p>
                  </a:txBody>
                  <a:tcPr marL="9525" marR="9525" marT="9525" marB="0" anchor="b">
                    <a:solidFill>
                      <a:srgbClr val="5B9BD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endParaRPr lang="es-ES" sz="2400" b="1" u="none" strike="noStrike" kern="1200" dirty="0">
                        <a:solidFill>
                          <a:schemeClr val="bg1"/>
                        </a:solidFill>
                        <a:effectLst/>
                        <a:latin typeface="+mn-lt"/>
                        <a:ea typeface="+mn-ea"/>
                        <a:cs typeface="+mn-cs"/>
                      </a:endParaRPr>
                    </a:p>
                  </a:txBody>
                  <a:tcPr marL="9525" marR="9525" marT="9525" marB="0" anchor="b">
                    <a:solidFill>
                      <a:srgbClr val="5B9BD5"/>
                    </a:solidFill>
                  </a:tcPr>
                </a:tc>
                <a:extLst>
                  <a:ext uri="{0D108BD9-81ED-4DB2-BD59-A6C34878D82A}">
                    <a16:rowId xmlns:a16="http://schemas.microsoft.com/office/drawing/2014/main" val="3586429060"/>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Sweet</a:t>
                      </a:r>
                    </a:p>
                  </a:txBody>
                  <a:tcPr marL="9525" marR="9525" marT="9525" marB="0" anchor="b">
                    <a:solidFill>
                      <a:schemeClr val="accent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2.37</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1.46</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0.46</a:t>
                      </a:r>
                    </a:p>
                  </a:txBody>
                  <a:tcPr marL="9525" marR="9525" marT="9525" marB="0" anchor="b">
                    <a:solidFill>
                      <a:srgbClr val="9DC3E6"/>
                    </a:solidFill>
                  </a:tcPr>
                </a:tc>
                <a:extLst>
                  <a:ext uri="{0D108BD9-81ED-4DB2-BD59-A6C34878D82A}">
                    <a16:rowId xmlns:a16="http://schemas.microsoft.com/office/drawing/2014/main" val="1442257134"/>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Salty</a:t>
                      </a:r>
                    </a:p>
                  </a:txBody>
                  <a:tcPr marL="9525" marR="9525" marT="9525" marB="0" anchor="b">
                    <a:solidFill>
                      <a:schemeClr val="accent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1.95</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2.05</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0.56</a:t>
                      </a:r>
                    </a:p>
                  </a:txBody>
                  <a:tcPr marL="9525" marR="9525" marT="9525" marB="0" anchor="b">
                    <a:solidFill>
                      <a:srgbClr val="9DC3E6"/>
                    </a:solidFill>
                  </a:tcPr>
                </a:tc>
                <a:extLst>
                  <a:ext uri="{0D108BD9-81ED-4DB2-BD59-A6C34878D82A}">
                    <a16:rowId xmlns:a16="http://schemas.microsoft.com/office/drawing/2014/main" val="3239236227"/>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Bitter</a:t>
                      </a:r>
                    </a:p>
                  </a:txBody>
                  <a:tcPr marL="9525" marR="9525" marT="9525" marB="0" anchor="b">
                    <a:solidFill>
                      <a:schemeClr val="accent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0.6</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1.26</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0.40</a:t>
                      </a:r>
                    </a:p>
                  </a:txBody>
                  <a:tcPr marL="9525" marR="9525" marT="9525" marB="0" anchor="b">
                    <a:solidFill>
                      <a:srgbClr val="9DC3E6"/>
                    </a:solidFill>
                  </a:tcPr>
                </a:tc>
                <a:extLst>
                  <a:ext uri="{0D108BD9-81ED-4DB2-BD59-A6C34878D82A}">
                    <a16:rowId xmlns:a16="http://schemas.microsoft.com/office/drawing/2014/main" val="3040752171"/>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Sour</a:t>
                      </a:r>
                    </a:p>
                  </a:txBody>
                  <a:tcPr marL="9525" marR="9525" marT="9525" marB="0" anchor="b">
                    <a:solidFill>
                      <a:schemeClr val="accent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0.37</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0.44</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0.18</a:t>
                      </a:r>
                    </a:p>
                  </a:txBody>
                  <a:tcPr marL="9525" marR="9525" marT="9525" marB="0" anchor="b">
                    <a:solidFill>
                      <a:srgbClr val="9DC3E6"/>
                    </a:solidFill>
                  </a:tcPr>
                </a:tc>
                <a:extLst>
                  <a:ext uri="{0D108BD9-81ED-4DB2-BD59-A6C34878D82A}">
                    <a16:rowId xmlns:a16="http://schemas.microsoft.com/office/drawing/2014/main" val="264509674"/>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Texture</a:t>
                      </a:r>
                    </a:p>
                  </a:txBody>
                  <a:tcPr marL="9525" marR="9525" marT="9525" marB="0" anchor="b">
                    <a:solidFill>
                      <a:srgbClr val="5B9BD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endParaRPr lang="es-ES" sz="2400" b="1" u="none" strike="noStrike" kern="1200" dirty="0">
                        <a:solidFill>
                          <a:schemeClr val="bg1"/>
                        </a:solidFill>
                        <a:effectLst/>
                        <a:latin typeface="+mn-lt"/>
                        <a:ea typeface="+mn-ea"/>
                        <a:cs typeface="+mn-cs"/>
                      </a:endParaRPr>
                    </a:p>
                  </a:txBody>
                  <a:tcPr marL="9525" marR="9525" marT="9525" marB="0" anchor="b">
                    <a:solidFill>
                      <a:srgbClr val="5B9BD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endParaRPr lang="es-ES" sz="2400" b="1" u="none" strike="noStrike" kern="1200" dirty="0">
                        <a:solidFill>
                          <a:schemeClr val="bg1"/>
                        </a:solidFill>
                        <a:effectLst/>
                        <a:latin typeface="+mn-lt"/>
                        <a:ea typeface="+mn-ea"/>
                        <a:cs typeface="+mn-cs"/>
                      </a:endParaRPr>
                    </a:p>
                  </a:txBody>
                  <a:tcPr marL="9525" marR="9525" marT="9525" marB="0" anchor="b">
                    <a:solidFill>
                      <a:srgbClr val="5B9BD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endParaRPr lang="es-ES" sz="2400" b="1" u="none" strike="noStrike" kern="1200" dirty="0">
                        <a:solidFill>
                          <a:schemeClr val="bg1"/>
                        </a:solidFill>
                        <a:effectLst/>
                        <a:latin typeface="+mn-lt"/>
                        <a:ea typeface="+mn-ea"/>
                        <a:cs typeface="+mn-cs"/>
                      </a:endParaRPr>
                    </a:p>
                  </a:txBody>
                  <a:tcPr marL="9525" marR="9525" marT="9525" marB="0" anchor="b">
                    <a:solidFill>
                      <a:srgbClr val="5B9BD5"/>
                    </a:solidFill>
                  </a:tcPr>
                </a:tc>
                <a:extLst>
                  <a:ext uri="{0D108BD9-81ED-4DB2-BD59-A6C34878D82A}">
                    <a16:rowId xmlns:a16="http://schemas.microsoft.com/office/drawing/2014/main" val="1040679191"/>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Hardness</a:t>
                      </a:r>
                    </a:p>
                  </a:txBody>
                  <a:tcPr marL="9525" marR="9525" marT="9525" marB="0" anchor="b">
                    <a:solidFill>
                      <a:schemeClr val="accent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2.72</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2.41</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0.56</a:t>
                      </a:r>
                    </a:p>
                  </a:txBody>
                  <a:tcPr marL="9525" marR="9525" marT="9525" marB="0" anchor="b">
                    <a:solidFill>
                      <a:srgbClr val="9DC3E6"/>
                    </a:solidFill>
                  </a:tcPr>
                </a:tc>
                <a:extLst>
                  <a:ext uri="{0D108BD9-81ED-4DB2-BD59-A6C34878D82A}">
                    <a16:rowId xmlns:a16="http://schemas.microsoft.com/office/drawing/2014/main" val="3687044037"/>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Juiciness</a:t>
                      </a:r>
                    </a:p>
                  </a:txBody>
                  <a:tcPr marL="9525" marR="9525" marT="9525" marB="0" anchor="b">
                    <a:solidFill>
                      <a:schemeClr val="accent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5.46</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4.79</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0.53</a:t>
                      </a:r>
                    </a:p>
                  </a:txBody>
                  <a:tcPr marL="9525" marR="9525" marT="9525" marB="0" anchor="b">
                    <a:solidFill>
                      <a:srgbClr val="9DC3E6"/>
                    </a:solidFill>
                  </a:tcPr>
                </a:tc>
                <a:extLst>
                  <a:ext uri="{0D108BD9-81ED-4DB2-BD59-A6C34878D82A}">
                    <a16:rowId xmlns:a16="http://schemas.microsoft.com/office/drawing/2014/main" val="3336577971"/>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Fatty</a:t>
                      </a:r>
                    </a:p>
                  </a:txBody>
                  <a:tcPr marL="9525" marR="9525" marT="9525" marB="0" anchor="b">
                    <a:solidFill>
                      <a:schemeClr val="accent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2.49</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3.49</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0.65</a:t>
                      </a:r>
                    </a:p>
                  </a:txBody>
                  <a:tcPr marL="9525" marR="9525" marT="9525" marB="0" anchor="b">
                    <a:solidFill>
                      <a:srgbClr val="9DC3E6"/>
                    </a:solidFill>
                  </a:tcPr>
                </a:tc>
                <a:extLst>
                  <a:ext uri="{0D108BD9-81ED-4DB2-BD59-A6C34878D82A}">
                    <a16:rowId xmlns:a16="http://schemas.microsoft.com/office/drawing/2014/main" val="3326619068"/>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Gumminess</a:t>
                      </a:r>
                    </a:p>
                  </a:txBody>
                  <a:tcPr marL="9525" marR="9525" marT="9525" marB="0" anchor="b">
                    <a:solidFill>
                      <a:schemeClr val="accent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4.18</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3.24</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0.63</a:t>
                      </a:r>
                    </a:p>
                  </a:txBody>
                  <a:tcPr marL="9525" marR="9525" marT="9525" marB="0" anchor="b">
                    <a:solidFill>
                      <a:srgbClr val="9DC3E6"/>
                    </a:solidFill>
                  </a:tcPr>
                </a:tc>
                <a:extLst>
                  <a:ext uri="{0D108BD9-81ED-4DB2-BD59-A6C34878D82A}">
                    <a16:rowId xmlns:a16="http://schemas.microsoft.com/office/drawing/2014/main" val="593125131"/>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Teeth adherence</a:t>
                      </a:r>
                    </a:p>
                  </a:txBody>
                  <a:tcPr marL="9525" marR="9525" marT="9525" marB="0" anchor="b">
                    <a:solidFill>
                      <a:schemeClr val="accent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3.79</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3.16</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0.62</a:t>
                      </a:r>
                    </a:p>
                  </a:txBody>
                  <a:tcPr marL="9525" marR="9525" marT="9525" marB="0" anchor="b">
                    <a:solidFill>
                      <a:srgbClr val="9DC3E6"/>
                    </a:solidFill>
                  </a:tcPr>
                </a:tc>
                <a:extLst>
                  <a:ext uri="{0D108BD9-81ED-4DB2-BD59-A6C34878D82A}">
                    <a16:rowId xmlns:a16="http://schemas.microsoft.com/office/drawing/2014/main" val="1443409729"/>
                  </a:ext>
                </a:extLst>
              </a:tr>
              <a:tr h="269695">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Flavour</a:t>
                      </a:r>
                    </a:p>
                  </a:txBody>
                  <a:tcPr marL="9525" marR="9525" marT="9525" marB="0" anchor="b">
                    <a:solidFill>
                      <a:srgbClr val="5B9BD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endParaRPr lang="es-ES" sz="2400" b="1" u="none" strike="noStrike" kern="1200" dirty="0">
                        <a:solidFill>
                          <a:schemeClr val="bg1"/>
                        </a:solidFill>
                        <a:effectLst/>
                        <a:latin typeface="+mn-lt"/>
                        <a:ea typeface="+mn-ea"/>
                        <a:cs typeface="+mn-cs"/>
                      </a:endParaRPr>
                    </a:p>
                  </a:txBody>
                  <a:tcPr marL="9525" marR="9525" marT="9525" marB="0" anchor="b">
                    <a:solidFill>
                      <a:srgbClr val="5B9BD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endParaRPr lang="es-ES" sz="2400" b="1" u="none" strike="noStrike" kern="1200" dirty="0">
                        <a:solidFill>
                          <a:schemeClr val="bg1"/>
                        </a:solidFill>
                        <a:effectLst/>
                        <a:latin typeface="+mn-lt"/>
                        <a:ea typeface="+mn-ea"/>
                        <a:cs typeface="+mn-cs"/>
                      </a:endParaRPr>
                    </a:p>
                  </a:txBody>
                  <a:tcPr marL="9525" marR="9525" marT="9525" marB="0" anchor="b">
                    <a:solidFill>
                      <a:srgbClr val="5B9BD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endParaRPr lang="es-ES" sz="2400" b="1" u="none" strike="noStrike" kern="1200" dirty="0">
                        <a:solidFill>
                          <a:schemeClr val="bg1"/>
                        </a:solidFill>
                        <a:effectLst/>
                        <a:latin typeface="+mn-lt"/>
                        <a:ea typeface="+mn-ea"/>
                        <a:cs typeface="+mn-cs"/>
                      </a:endParaRPr>
                    </a:p>
                  </a:txBody>
                  <a:tcPr marL="9525" marR="9525" marT="9525" marB="0" anchor="b">
                    <a:solidFill>
                      <a:srgbClr val="5B9BD5"/>
                    </a:solidFill>
                  </a:tcPr>
                </a:tc>
                <a:extLst>
                  <a:ext uri="{0D108BD9-81ED-4DB2-BD59-A6C34878D82A}">
                    <a16:rowId xmlns:a16="http://schemas.microsoft.com/office/drawing/2014/main" val="476441313"/>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Rancid</a:t>
                      </a:r>
                    </a:p>
                  </a:txBody>
                  <a:tcPr marL="9525" marR="9525" marT="9525" marB="0" anchor="b">
                    <a:solidFill>
                      <a:schemeClr val="accent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1.33</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1.29</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0.43</a:t>
                      </a:r>
                    </a:p>
                  </a:txBody>
                  <a:tcPr marL="9525" marR="9525" marT="9525" marB="0" anchor="b">
                    <a:solidFill>
                      <a:srgbClr val="9DC3E6"/>
                    </a:solidFill>
                  </a:tcPr>
                </a:tc>
                <a:extLst>
                  <a:ext uri="{0D108BD9-81ED-4DB2-BD59-A6C34878D82A}">
                    <a16:rowId xmlns:a16="http://schemas.microsoft.com/office/drawing/2014/main" val="119930565"/>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Vegetable</a:t>
                      </a:r>
                    </a:p>
                  </a:txBody>
                  <a:tcPr marL="9525" marR="9525" marT="9525" marB="0" anchor="b">
                    <a:solidFill>
                      <a:schemeClr val="accent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1.53</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0.91</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0.33</a:t>
                      </a:r>
                    </a:p>
                  </a:txBody>
                  <a:tcPr marL="9525" marR="9525" marT="9525" marB="0" anchor="b">
                    <a:solidFill>
                      <a:srgbClr val="9DC3E6"/>
                    </a:solidFill>
                  </a:tcPr>
                </a:tc>
                <a:extLst>
                  <a:ext uri="{0D108BD9-81ED-4DB2-BD59-A6C34878D82A}">
                    <a16:rowId xmlns:a16="http://schemas.microsoft.com/office/drawing/2014/main" val="3710201297"/>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Earthy</a:t>
                      </a:r>
                    </a:p>
                  </a:txBody>
                  <a:tcPr marL="9525" marR="9525" marT="9525" marB="0" anchor="b">
                    <a:solidFill>
                      <a:schemeClr val="accent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3.41</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3.58</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0.66</a:t>
                      </a:r>
                    </a:p>
                  </a:txBody>
                  <a:tcPr marL="9525" marR="9525" marT="9525" marB="0" anchor="b">
                    <a:solidFill>
                      <a:srgbClr val="9DC3E6"/>
                    </a:solidFill>
                  </a:tcPr>
                </a:tc>
                <a:extLst>
                  <a:ext uri="{0D108BD9-81ED-4DB2-BD59-A6C34878D82A}">
                    <a16:rowId xmlns:a16="http://schemas.microsoft.com/office/drawing/2014/main" val="292679919"/>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Sea</a:t>
                      </a:r>
                    </a:p>
                  </a:txBody>
                  <a:tcPr marL="9525" marR="9525" marT="9525" marB="0" anchor="b">
                    <a:solidFill>
                      <a:schemeClr val="accent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2.98</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2.78</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0.59</a:t>
                      </a:r>
                    </a:p>
                  </a:txBody>
                  <a:tcPr marL="9525" marR="9525" marT="9525" marB="0" anchor="b">
                    <a:solidFill>
                      <a:srgbClr val="9DC3E6"/>
                    </a:solidFill>
                  </a:tcPr>
                </a:tc>
                <a:extLst>
                  <a:ext uri="{0D108BD9-81ED-4DB2-BD59-A6C34878D82A}">
                    <a16:rowId xmlns:a16="http://schemas.microsoft.com/office/drawing/2014/main" val="1706236608"/>
                  </a:ext>
                </a:extLst>
              </a:tr>
              <a:tr h="190500">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Fatty sensation</a:t>
                      </a:r>
                    </a:p>
                  </a:txBody>
                  <a:tcPr marL="9525" marR="9525" marT="9525" marB="0" anchor="b">
                    <a:solidFill>
                      <a:schemeClr val="accent5"/>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1.86</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2.24</a:t>
                      </a:r>
                    </a:p>
                  </a:txBody>
                  <a:tcPr marL="9525" marR="9525" marT="9525" marB="0" anchor="b">
                    <a:solidFill>
                      <a:srgbClr val="9DC3E6"/>
                    </a:solidFill>
                  </a:tcPr>
                </a:tc>
                <a:tc>
                  <a:txBody>
                    <a:bodyPr/>
                    <a:lstStyle/>
                    <a:p>
                      <a:pPr marL="0" marR="0" lvl="0" indent="0" algn="ctr" defTabSz="4389120" rtl="0" eaLnBrk="1" fontAlgn="b" latinLnBrk="0" hangingPunct="1">
                        <a:lnSpc>
                          <a:spcPct val="100000"/>
                        </a:lnSpc>
                        <a:spcBef>
                          <a:spcPts val="0"/>
                        </a:spcBef>
                        <a:spcAft>
                          <a:spcPts val="0"/>
                        </a:spcAft>
                        <a:buClrTx/>
                        <a:buSzTx/>
                        <a:buFontTx/>
                        <a:buNone/>
                        <a:tabLst/>
                        <a:defRPr/>
                      </a:pPr>
                      <a:r>
                        <a:rPr lang="en-GB" sz="2400" b="1" u="none" strike="noStrike" kern="1200" noProof="0" dirty="0">
                          <a:solidFill>
                            <a:schemeClr val="bg1"/>
                          </a:solidFill>
                          <a:effectLst/>
                          <a:latin typeface="+mn-lt"/>
                          <a:ea typeface="+mn-ea"/>
                          <a:cs typeface="+mn-cs"/>
                        </a:rPr>
                        <a:t>0.52</a:t>
                      </a:r>
                    </a:p>
                  </a:txBody>
                  <a:tcPr marL="9525" marR="9525" marT="9525" marB="0" anchor="b">
                    <a:solidFill>
                      <a:srgbClr val="9DC3E6"/>
                    </a:solidFill>
                  </a:tcPr>
                </a:tc>
                <a:extLst>
                  <a:ext uri="{0D108BD9-81ED-4DB2-BD59-A6C34878D82A}">
                    <a16:rowId xmlns:a16="http://schemas.microsoft.com/office/drawing/2014/main" val="2305275937"/>
                  </a:ext>
                </a:extLst>
              </a:tr>
            </a:tbl>
          </a:graphicData>
        </a:graphic>
      </p:graphicFrame>
      <p:sp>
        <p:nvSpPr>
          <p:cNvPr id="80" name="TextBox 2">
            <a:extLst>
              <a:ext uri="{FF2B5EF4-FFF2-40B4-BE49-F238E27FC236}">
                <a16:creationId xmlns:a16="http://schemas.microsoft.com/office/drawing/2014/main" id="{503EE719-4EE0-4F69-B2D8-303079605A9B}"/>
              </a:ext>
            </a:extLst>
          </p:cNvPr>
          <p:cNvSpPr txBox="1"/>
          <p:nvPr/>
        </p:nvSpPr>
        <p:spPr>
          <a:xfrm>
            <a:off x="357457" y="5208221"/>
            <a:ext cx="14601977" cy="1354089"/>
          </a:xfrm>
          <a:prstGeom prst="rect">
            <a:avLst/>
          </a:prstGeom>
          <a:solidFill>
            <a:schemeClr val="bg1">
              <a:lumMod val="95000"/>
            </a:schemeClr>
          </a:solidFill>
        </p:spPr>
        <p:txBody>
          <a:bodyPr wrap="square" rtlCol="0">
            <a:spAutoFit/>
          </a:bodyPr>
          <a:lstStyle/>
          <a:p>
            <a:pPr algn="just">
              <a:lnSpc>
                <a:spcPct val="120000"/>
              </a:lnSpc>
            </a:pPr>
            <a:r>
              <a:rPr lang="en-US" sz="3600" b="1" dirty="0">
                <a:latin typeface="Lato" panose="020F0502020204030203" pitchFamily="34" charset="0"/>
                <a:cs typeface="Segoe UI" panose="020B0502040204020203" pitchFamily="34" charset="0"/>
              </a:rPr>
              <a:t>More than 5 yearly million tons of fishmeal are being extracted from the sea to feed aquaculture fish (FAO, 2020)</a:t>
            </a:r>
            <a:endParaRPr lang="en-US" sz="3600" b="1" dirty="0">
              <a:solidFill>
                <a:schemeClr val="accent2">
                  <a:lumMod val="75000"/>
                </a:schemeClr>
              </a:solidFill>
              <a:latin typeface="Lato" panose="020F0502020204030203" pitchFamily="34" charset="0"/>
              <a:cs typeface="Segoe UI" panose="020B0502040204020203" pitchFamily="34" charset="0"/>
            </a:endParaRPr>
          </a:p>
        </p:txBody>
      </p:sp>
      <p:sp>
        <p:nvSpPr>
          <p:cNvPr id="83" name="TextBox 2">
            <a:extLst>
              <a:ext uri="{FF2B5EF4-FFF2-40B4-BE49-F238E27FC236}">
                <a16:creationId xmlns:a16="http://schemas.microsoft.com/office/drawing/2014/main" id="{9D35B9D3-2385-4D21-A7FE-4281FB9EA461}"/>
              </a:ext>
            </a:extLst>
          </p:cNvPr>
          <p:cNvSpPr txBox="1"/>
          <p:nvPr/>
        </p:nvSpPr>
        <p:spPr>
          <a:xfrm>
            <a:off x="293009" y="8346094"/>
            <a:ext cx="14666426" cy="3348481"/>
          </a:xfrm>
          <a:prstGeom prst="rect">
            <a:avLst/>
          </a:prstGeom>
          <a:solidFill>
            <a:schemeClr val="bg1">
              <a:lumMod val="95000"/>
            </a:schemeClr>
          </a:solidFill>
        </p:spPr>
        <p:txBody>
          <a:bodyPr wrap="square" rtlCol="0">
            <a:spAutoFit/>
          </a:bodyPr>
          <a:lstStyle/>
          <a:p>
            <a:pPr algn="just">
              <a:lnSpc>
                <a:spcPct val="120000"/>
              </a:lnSpc>
            </a:pPr>
            <a:r>
              <a:rPr lang="en-US" sz="3600" b="1" dirty="0">
                <a:solidFill>
                  <a:schemeClr val="accent2">
                    <a:lumMod val="75000"/>
                  </a:schemeClr>
                </a:solidFill>
                <a:latin typeface="Lato" panose="020F0502020204030203" pitchFamily="34" charset="0"/>
                <a:cs typeface="Segoe UI" panose="020B0502040204020203" pitchFamily="34" charset="0"/>
              </a:rPr>
              <a:t>INSECTS</a:t>
            </a:r>
            <a:r>
              <a:rPr lang="en-US" sz="3600" b="1" dirty="0">
                <a:latin typeface="Lato" panose="020F0502020204030203" pitchFamily="34" charset="0"/>
                <a:cs typeface="Segoe UI" panose="020B0502040204020203" pitchFamily="34" charset="0"/>
              </a:rPr>
              <a:t> are sustainable and have shown good performances, both in fish growth and as functional ingredients by enhancing the antioxidant system. However, they seem to worsen the </a:t>
            </a:r>
            <a:r>
              <a:rPr lang="el-GR" sz="3600" b="1" dirty="0">
                <a:latin typeface="Lato" panose="020F0502020204030203" pitchFamily="34" charset="0"/>
                <a:cs typeface="Segoe UI" panose="020B0502040204020203" pitchFamily="34" charset="0"/>
              </a:rPr>
              <a:t>ω</a:t>
            </a:r>
            <a:r>
              <a:rPr lang="en-US" sz="3600" b="1" dirty="0">
                <a:latin typeface="Lato" panose="020F0502020204030203" pitchFamily="34" charset="0"/>
                <a:cs typeface="Segoe UI" panose="020B0502040204020203" pitchFamily="34" charset="0"/>
              </a:rPr>
              <a:t>-3 fatty acid profile of the fillet, which could be fixed through different strategies. In other words… they need more research, but they</a:t>
            </a:r>
            <a:r>
              <a:rPr lang="en-US" sz="3600" b="1" dirty="0">
                <a:solidFill>
                  <a:schemeClr val="accent2">
                    <a:lumMod val="75000"/>
                  </a:schemeClr>
                </a:solidFill>
                <a:latin typeface="Lato" panose="020F0502020204030203" pitchFamily="34" charset="0"/>
                <a:cs typeface="Segoe UI" panose="020B0502040204020203" pitchFamily="34" charset="0"/>
              </a:rPr>
              <a:t> LOOK PROMISING!</a:t>
            </a:r>
          </a:p>
        </p:txBody>
      </p:sp>
      <p:sp>
        <p:nvSpPr>
          <p:cNvPr id="89" name="TextBox 2">
            <a:extLst>
              <a:ext uri="{FF2B5EF4-FFF2-40B4-BE49-F238E27FC236}">
                <a16:creationId xmlns:a16="http://schemas.microsoft.com/office/drawing/2014/main" id="{E4368F6D-C0FF-408B-9BFB-E5C67FD03FCF}"/>
              </a:ext>
            </a:extLst>
          </p:cNvPr>
          <p:cNvSpPr txBox="1"/>
          <p:nvPr/>
        </p:nvSpPr>
        <p:spPr>
          <a:xfrm>
            <a:off x="293011" y="6810416"/>
            <a:ext cx="13364546" cy="1354089"/>
          </a:xfrm>
          <a:prstGeom prst="rect">
            <a:avLst/>
          </a:prstGeom>
          <a:noFill/>
        </p:spPr>
        <p:txBody>
          <a:bodyPr wrap="square" rtlCol="0">
            <a:spAutoFit/>
          </a:bodyPr>
          <a:lstStyle/>
          <a:p>
            <a:pPr algn="ctr">
              <a:lnSpc>
                <a:spcPct val="120000"/>
              </a:lnSpc>
            </a:pPr>
            <a:r>
              <a:rPr lang="en-US" sz="3600" b="1" dirty="0">
                <a:solidFill>
                  <a:schemeClr val="accent2">
                    <a:lumMod val="75000"/>
                  </a:schemeClr>
                </a:solidFill>
                <a:latin typeface="Lato" panose="020F0502020204030203" pitchFamily="34" charset="0"/>
                <a:cs typeface="Segoe UI" panose="020B0502040204020203" pitchFamily="34" charset="0"/>
              </a:rPr>
              <a:t>WE NEED ALTERNATIVE </a:t>
            </a:r>
          </a:p>
          <a:p>
            <a:pPr algn="ctr">
              <a:lnSpc>
                <a:spcPct val="120000"/>
              </a:lnSpc>
            </a:pPr>
            <a:r>
              <a:rPr lang="en-US" sz="3600" b="1" dirty="0">
                <a:solidFill>
                  <a:schemeClr val="accent2">
                    <a:lumMod val="75000"/>
                  </a:schemeClr>
                </a:solidFill>
                <a:latin typeface="Lato" panose="020F0502020204030203" pitchFamily="34" charset="0"/>
                <a:cs typeface="Segoe UI" panose="020B0502040204020203" pitchFamily="34" charset="0"/>
              </a:rPr>
              <a:t>PROTEIN SOURCES IN AQUACULTURE</a:t>
            </a:r>
          </a:p>
        </p:txBody>
      </p:sp>
      <p:grpSp>
        <p:nvGrpSpPr>
          <p:cNvPr id="15" name="Grupo 14">
            <a:extLst>
              <a:ext uri="{FF2B5EF4-FFF2-40B4-BE49-F238E27FC236}">
                <a16:creationId xmlns:a16="http://schemas.microsoft.com/office/drawing/2014/main" id="{36917E62-F9A0-471C-B20F-BF066458C1D8}"/>
              </a:ext>
            </a:extLst>
          </p:cNvPr>
          <p:cNvGrpSpPr/>
          <p:nvPr/>
        </p:nvGrpSpPr>
        <p:grpSpPr>
          <a:xfrm>
            <a:off x="3338516" y="13441140"/>
            <a:ext cx="7847311" cy="4203586"/>
            <a:chOff x="2004918" y="25870082"/>
            <a:chExt cx="7847311" cy="4203586"/>
          </a:xfrm>
        </p:grpSpPr>
        <p:sp>
          <p:nvSpPr>
            <p:cNvPr id="38" name="Elipse 37">
              <a:extLst>
                <a:ext uri="{FF2B5EF4-FFF2-40B4-BE49-F238E27FC236}">
                  <a16:creationId xmlns:a16="http://schemas.microsoft.com/office/drawing/2014/main" id="{09F5D43A-E5D2-4E00-AE4E-769C3D5F200E}"/>
                </a:ext>
              </a:extLst>
            </p:cNvPr>
            <p:cNvSpPr/>
            <p:nvPr/>
          </p:nvSpPr>
          <p:spPr>
            <a:xfrm>
              <a:off x="4738155" y="25870082"/>
              <a:ext cx="2876948" cy="12357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CONSUMER</a:t>
              </a:r>
            </a:p>
            <a:p>
              <a:pPr algn="ctr"/>
              <a:r>
                <a:rPr lang="es-ES" sz="2400" b="1" dirty="0"/>
                <a:t>PERCEPTION</a:t>
              </a:r>
            </a:p>
          </p:txBody>
        </p:sp>
        <p:sp>
          <p:nvSpPr>
            <p:cNvPr id="90" name="Elipse 89">
              <a:extLst>
                <a:ext uri="{FF2B5EF4-FFF2-40B4-BE49-F238E27FC236}">
                  <a16:creationId xmlns:a16="http://schemas.microsoft.com/office/drawing/2014/main" id="{49770003-23C6-4B5B-93E1-484898786CA6}"/>
                </a:ext>
              </a:extLst>
            </p:cNvPr>
            <p:cNvSpPr/>
            <p:nvPr/>
          </p:nvSpPr>
          <p:spPr>
            <a:xfrm>
              <a:off x="2941518" y="27182915"/>
              <a:ext cx="2876948" cy="12357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SENSORIAL ANALYSIS</a:t>
              </a:r>
            </a:p>
          </p:txBody>
        </p:sp>
        <p:sp>
          <p:nvSpPr>
            <p:cNvPr id="91" name="Elipse 90">
              <a:extLst>
                <a:ext uri="{FF2B5EF4-FFF2-40B4-BE49-F238E27FC236}">
                  <a16:creationId xmlns:a16="http://schemas.microsoft.com/office/drawing/2014/main" id="{47F0A8F2-CAA5-4B22-8B63-D3BE58A3344A}"/>
                </a:ext>
              </a:extLst>
            </p:cNvPr>
            <p:cNvSpPr/>
            <p:nvPr/>
          </p:nvSpPr>
          <p:spPr>
            <a:xfrm>
              <a:off x="6975281" y="27161370"/>
              <a:ext cx="2876948" cy="12357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OPINION</a:t>
              </a:r>
            </a:p>
            <a:p>
              <a:pPr algn="ctr"/>
              <a:r>
                <a:rPr lang="es-ES" sz="2400" b="1" dirty="0"/>
                <a:t>SURVEY</a:t>
              </a:r>
            </a:p>
          </p:txBody>
        </p:sp>
        <p:sp>
          <p:nvSpPr>
            <p:cNvPr id="92" name="Rectángulo 91">
              <a:extLst>
                <a:ext uri="{FF2B5EF4-FFF2-40B4-BE49-F238E27FC236}">
                  <a16:creationId xmlns:a16="http://schemas.microsoft.com/office/drawing/2014/main" id="{6A079D89-C4DC-4428-9F94-FAB52B8F2CF1}"/>
                </a:ext>
              </a:extLst>
            </p:cNvPr>
            <p:cNvSpPr/>
            <p:nvPr/>
          </p:nvSpPr>
          <p:spPr>
            <a:xfrm>
              <a:off x="2004918" y="28699565"/>
              <a:ext cx="2125668" cy="1374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Raw </a:t>
              </a:r>
              <a:r>
                <a:rPr lang="es-ES" sz="2400" b="1" dirty="0" err="1"/>
                <a:t>fish</a:t>
              </a:r>
              <a:endParaRPr lang="es-ES" sz="2400" b="1" dirty="0"/>
            </a:p>
            <a:p>
              <a:pPr marL="285750" indent="-285750" algn="ctr">
                <a:buFont typeface="Arial" panose="020B0604020202020204" pitchFamily="34" charset="0"/>
                <a:buChar char="•"/>
              </a:pPr>
              <a:r>
                <a:rPr lang="es-ES" b="1" dirty="0" err="1"/>
                <a:t>Fillet</a:t>
              </a:r>
              <a:endParaRPr lang="es-ES" b="1" dirty="0"/>
            </a:p>
            <a:p>
              <a:pPr marL="285750" indent="-285750" algn="ctr">
                <a:buFont typeface="Arial" panose="020B0604020202020204" pitchFamily="34" charset="0"/>
                <a:buChar char="•"/>
              </a:pPr>
              <a:r>
                <a:rPr lang="es-ES" b="1" dirty="0" err="1"/>
                <a:t>Whole</a:t>
              </a:r>
              <a:r>
                <a:rPr lang="es-ES" b="1" dirty="0"/>
                <a:t> </a:t>
              </a:r>
              <a:r>
                <a:rPr lang="es-ES" b="1" dirty="0" err="1"/>
                <a:t>fish</a:t>
              </a:r>
              <a:endParaRPr lang="es-ES" b="1" dirty="0"/>
            </a:p>
          </p:txBody>
        </p:sp>
        <p:sp>
          <p:nvSpPr>
            <p:cNvPr id="93" name="Rectángulo 92">
              <a:extLst>
                <a:ext uri="{FF2B5EF4-FFF2-40B4-BE49-F238E27FC236}">
                  <a16:creationId xmlns:a16="http://schemas.microsoft.com/office/drawing/2014/main" id="{14AB0F90-9F29-48C8-BA69-912973974448}"/>
                </a:ext>
              </a:extLst>
            </p:cNvPr>
            <p:cNvSpPr/>
            <p:nvPr/>
          </p:nvSpPr>
          <p:spPr>
            <a:xfrm>
              <a:off x="4500475" y="28699566"/>
              <a:ext cx="2225187" cy="1374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err="1"/>
                <a:t>Cooked</a:t>
              </a:r>
              <a:r>
                <a:rPr lang="es-ES" sz="2400" b="1" dirty="0"/>
                <a:t> </a:t>
              </a:r>
              <a:r>
                <a:rPr lang="es-ES" sz="2400" b="1" dirty="0" err="1"/>
                <a:t>fillets</a:t>
              </a:r>
              <a:r>
                <a:rPr lang="es-ES" sz="2400" b="1" dirty="0"/>
                <a:t> (</a:t>
              </a:r>
              <a:r>
                <a:rPr lang="es-ES" sz="2400" b="1" dirty="0" err="1"/>
                <a:t>trained</a:t>
              </a:r>
              <a:r>
                <a:rPr lang="es-ES" sz="2400" b="1" dirty="0"/>
                <a:t> </a:t>
              </a:r>
              <a:r>
                <a:rPr lang="es-ES" sz="2400" b="1" dirty="0" err="1"/>
                <a:t>panellists</a:t>
              </a:r>
              <a:r>
                <a:rPr lang="es-ES" sz="2400" b="1" dirty="0"/>
                <a:t>)</a:t>
              </a:r>
            </a:p>
          </p:txBody>
        </p:sp>
        <p:cxnSp>
          <p:nvCxnSpPr>
            <p:cNvPr id="53" name="Conector recto 52">
              <a:extLst>
                <a:ext uri="{FF2B5EF4-FFF2-40B4-BE49-F238E27FC236}">
                  <a16:creationId xmlns:a16="http://schemas.microsoft.com/office/drawing/2014/main" id="{1E039690-D7CD-45A2-9716-9FCAC57CB5E4}"/>
                </a:ext>
              </a:extLst>
            </p:cNvPr>
            <p:cNvCxnSpPr>
              <a:cxnSpLocks/>
              <a:stCxn id="38" idx="3"/>
              <a:endCxn id="90" idx="0"/>
            </p:cNvCxnSpPr>
            <p:nvPr/>
          </p:nvCxnSpPr>
          <p:spPr>
            <a:xfrm flipH="1">
              <a:off x="4379992" y="26924885"/>
              <a:ext cx="779482" cy="258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Conector recto 93">
              <a:extLst>
                <a:ext uri="{FF2B5EF4-FFF2-40B4-BE49-F238E27FC236}">
                  <a16:creationId xmlns:a16="http://schemas.microsoft.com/office/drawing/2014/main" id="{8205DE39-A684-4B89-A7E4-B35F5AE437FD}"/>
                </a:ext>
              </a:extLst>
            </p:cNvPr>
            <p:cNvCxnSpPr>
              <a:cxnSpLocks/>
              <a:stCxn id="38" idx="5"/>
            </p:cNvCxnSpPr>
            <p:nvPr/>
          </p:nvCxnSpPr>
          <p:spPr>
            <a:xfrm>
              <a:off x="7193784" y="26924885"/>
              <a:ext cx="947029" cy="267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Conector recto 94">
              <a:extLst>
                <a:ext uri="{FF2B5EF4-FFF2-40B4-BE49-F238E27FC236}">
                  <a16:creationId xmlns:a16="http://schemas.microsoft.com/office/drawing/2014/main" id="{A8158B9C-0C59-43CE-82B8-F46D3684E2F8}"/>
                </a:ext>
              </a:extLst>
            </p:cNvPr>
            <p:cNvCxnSpPr>
              <a:cxnSpLocks/>
              <a:stCxn id="90" idx="3"/>
            </p:cNvCxnSpPr>
            <p:nvPr/>
          </p:nvCxnSpPr>
          <p:spPr>
            <a:xfrm flipH="1">
              <a:off x="2941518" y="28237718"/>
              <a:ext cx="421319" cy="547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ector recto 97">
              <a:extLst>
                <a:ext uri="{FF2B5EF4-FFF2-40B4-BE49-F238E27FC236}">
                  <a16:creationId xmlns:a16="http://schemas.microsoft.com/office/drawing/2014/main" id="{DC181D16-2124-47BA-A413-0108F2A99626}"/>
                </a:ext>
              </a:extLst>
            </p:cNvPr>
            <p:cNvCxnSpPr>
              <a:cxnSpLocks/>
            </p:cNvCxnSpPr>
            <p:nvPr/>
          </p:nvCxnSpPr>
          <p:spPr>
            <a:xfrm>
              <a:off x="5178645" y="28237718"/>
              <a:ext cx="119524" cy="538408"/>
            </a:xfrm>
            <a:prstGeom prst="line">
              <a:avLst/>
            </a:prstGeom>
          </p:spPr>
          <p:style>
            <a:lnRef idx="1">
              <a:schemeClr val="accent1"/>
            </a:lnRef>
            <a:fillRef idx="0">
              <a:schemeClr val="accent1"/>
            </a:fillRef>
            <a:effectRef idx="0">
              <a:schemeClr val="accent1"/>
            </a:effectRef>
            <a:fontRef idx="minor">
              <a:schemeClr val="tx1"/>
            </a:fontRef>
          </p:style>
        </p:cxnSp>
        <p:sp>
          <p:nvSpPr>
            <p:cNvPr id="101" name="Signo más 100">
              <a:extLst>
                <a:ext uri="{FF2B5EF4-FFF2-40B4-BE49-F238E27FC236}">
                  <a16:creationId xmlns:a16="http://schemas.microsoft.com/office/drawing/2014/main" id="{48F890B7-4D00-4687-9545-73AF7D8D6D01}"/>
                </a:ext>
              </a:extLst>
            </p:cNvPr>
            <p:cNvSpPr/>
            <p:nvPr/>
          </p:nvSpPr>
          <p:spPr>
            <a:xfrm>
              <a:off x="6178516" y="27520489"/>
              <a:ext cx="494650" cy="54024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2" name="Signo más 101">
            <a:extLst>
              <a:ext uri="{FF2B5EF4-FFF2-40B4-BE49-F238E27FC236}">
                <a16:creationId xmlns:a16="http://schemas.microsoft.com/office/drawing/2014/main" id="{B6563F54-DC37-4391-BCA3-45C01FAEAD3E}"/>
              </a:ext>
            </a:extLst>
          </p:cNvPr>
          <p:cNvSpPr/>
          <p:nvPr/>
        </p:nvSpPr>
        <p:spPr>
          <a:xfrm>
            <a:off x="16502083" y="17865287"/>
            <a:ext cx="1444214" cy="1391347"/>
          </a:xfrm>
          <a:prstGeom prst="mathPlus">
            <a:avLst/>
          </a:prstGeom>
          <a:solidFill>
            <a:srgbClr val="DEEBF7"/>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03" name="Signo menos 102">
            <a:extLst>
              <a:ext uri="{FF2B5EF4-FFF2-40B4-BE49-F238E27FC236}">
                <a16:creationId xmlns:a16="http://schemas.microsoft.com/office/drawing/2014/main" id="{E38EBD78-32D5-4982-BEC3-88012F21728B}"/>
              </a:ext>
            </a:extLst>
          </p:cNvPr>
          <p:cNvSpPr/>
          <p:nvPr/>
        </p:nvSpPr>
        <p:spPr>
          <a:xfrm>
            <a:off x="32588739" y="9388041"/>
            <a:ext cx="958038" cy="1024069"/>
          </a:xfrm>
          <a:prstGeom prst="mathMinus">
            <a:avLst/>
          </a:prstGeom>
          <a:solidFill>
            <a:srgbClr val="DEEBF7"/>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04" name="CuadroTexto 103">
            <a:extLst>
              <a:ext uri="{FF2B5EF4-FFF2-40B4-BE49-F238E27FC236}">
                <a16:creationId xmlns:a16="http://schemas.microsoft.com/office/drawing/2014/main" id="{DE1026CF-2120-4C26-942E-C89438C425C1}"/>
              </a:ext>
            </a:extLst>
          </p:cNvPr>
          <p:cNvSpPr txBox="1"/>
          <p:nvPr/>
        </p:nvSpPr>
        <p:spPr>
          <a:xfrm>
            <a:off x="35493159" y="9289693"/>
            <a:ext cx="9292254" cy="2123658"/>
          </a:xfrm>
          <a:prstGeom prst="rect">
            <a:avLst/>
          </a:prstGeom>
          <a:solidFill>
            <a:schemeClr val="bg1">
              <a:lumMod val="95000"/>
            </a:schemeClr>
          </a:solidFill>
        </p:spPr>
        <p:txBody>
          <a:bodyPr wrap="square" rtlCol="0">
            <a:spAutoFit/>
          </a:bodyPr>
          <a:lstStyle/>
          <a:p>
            <a:pPr algn="ctr"/>
            <a:r>
              <a:rPr lang="en-GB" sz="4400" dirty="0"/>
              <a:t>The highest inclusion of </a:t>
            </a:r>
            <a:r>
              <a:rPr lang="en-GB" sz="4400" i="1" dirty="0" err="1"/>
              <a:t>Hermetia</a:t>
            </a:r>
            <a:r>
              <a:rPr lang="en-GB" sz="4400" i="1" dirty="0"/>
              <a:t> </a:t>
            </a:r>
            <a:r>
              <a:rPr lang="en-GB" sz="4400" i="1" dirty="0" err="1"/>
              <a:t>illucens</a:t>
            </a:r>
            <a:r>
              <a:rPr lang="en-GB" sz="4400" dirty="0"/>
              <a:t> (18% in feed), decreased the colour intensity of raw fillet.</a:t>
            </a:r>
          </a:p>
        </p:txBody>
      </p:sp>
      <p:sp>
        <p:nvSpPr>
          <p:cNvPr id="105" name="CuadroTexto 104">
            <a:extLst>
              <a:ext uri="{FF2B5EF4-FFF2-40B4-BE49-F238E27FC236}">
                <a16:creationId xmlns:a16="http://schemas.microsoft.com/office/drawing/2014/main" id="{1C5DF216-6E37-46AF-A1B5-312B8619322F}"/>
              </a:ext>
            </a:extLst>
          </p:cNvPr>
          <p:cNvSpPr txBox="1"/>
          <p:nvPr/>
        </p:nvSpPr>
        <p:spPr>
          <a:xfrm>
            <a:off x="38195631" y="26336250"/>
            <a:ext cx="10895067" cy="369332"/>
          </a:xfrm>
          <a:prstGeom prst="rect">
            <a:avLst/>
          </a:prstGeom>
          <a:noFill/>
        </p:spPr>
        <p:txBody>
          <a:bodyPr wrap="square" rtlCol="0">
            <a:spAutoFit/>
          </a:bodyPr>
          <a:lstStyle/>
          <a:p>
            <a:r>
              <a:rPr lang="es-ES" dirty="0"/>
              <a:t>.</a:t>
            </a:r>
          </a:p>
        </p:txBody>
      </p:sp>
      <p:sp>
        <p:nvSpPr>
          <p:cNvPr id="106" name="CuadroTexto 105">
            <a:extLst>
              <a:ext uri="{FF2B5EF4-FFF2-40B4-BE49-F238E27FC236}">
                <a16:creationId xmlns:a16="http://schemas.microsoft.com/office/drawing/2014/main" id="{EE1B0560-718B-48C3-BDCE-93EBB136A554}"/>
              </a:ext>
            </a:extLst>
          </p:cNvPr>
          <p:cNvSpPr txBox="1"/>
          <p:nvPr/>
        </p:nvSpPr>
        <p:spPr>
          <a:xfrm>
            <a:off x="44876296" y="29631034"/>
            <a:ext cx="3090937" cy="2308324"/>
          </a:xfrm>
          <a:prstGeom prst="rect">
            <a:avLst/>
          </a:prstGeom>
          <a:solidFill>
            <a:schemeClr val="bg1">
              <a:lumMod val="95000"/>
            </a:schemeClr>
          </a:solidFill>
        </p:spPr>
        <p:txBody>
          <a:bodyPr wrap="square" rtlCol="0">
            <a:spAutoFit/>
          </a:bodyPr>
          <a:lstStyle>
            <a:defPPr>
              <a:defRPr lang="en-US"/>
            </a:defPPr>
            <a:lvl1pPr>
              <a:defRPr sz="3600"/>
            </a:lvl1pPr>
          </a:lstStyle>
          <a:p>
            <a:pPr algn="ctr"/>
            <a:r>
              <a:rPr lang="es-ES" dirty="0" err="1"/>
              <a:t>There</a:t>
            </a:r>
            <a:r>
              <a:rPr lang="es-ES" dirty="0"/>
              <a:t> are cultural motives and </a:t>
            </a:r>
            <a:r>
              <a:rPr lang="es-ES" dirty="0" err="1"/>
              <a:t>prejudices</a:t>
            </a:r>
            <a:r>
              <a:rPr lang="es-ES" dirty="0"/>
              <a:t>.</a:t>
            </a:r>
          </a:p>
        </p:txBody>
      </p:sp>
      <p:sp>
        <p:nvSpPr>
          <p:cNvPr id="107" name="CuadroTexto 106">
            <a:extLst>
              <a:ext uri="{FF2B5EF4-FFF2-40B4-BE49-F238E27FC236}">
                <a16:creationId xmlns:a16="http://schemas.microsoft.com/office/drawing/2014/main" id="{DC1F658A-5A04-478D-BBC8-CAC736A382AC}"/>
              </a:ext>
            </a:extLst>
          </p:cNvPr>
          <p:cNvSpPr txBox="1"/>
          <p:nvPr/>
        </p:nvSpPr>
        <p:spPr>
          <a:xfrm>
            <a:off x="36861419" y="11549924"/>
            <a:ext cx="6890610" cy="646331"/>
          </a:xfrm>
          <a:prstGeom prst="rect">
            <a:avLst/>
          </a:prstGeom>
          <a:noFill/>
        </p:spPr>
        <p:txBody>
          <a:bodyPr wrap="square" rtlCol="0">
            <a:spAutoFit/>
          </a:bodyPr>
          <a:lstStyle/>
          <a:p>
            <a:r>
              <a:rPr lang="es-ES" sz="3600" dirty="0">
                <a:solidFill>
                  <a:srgbClr val="C00000"/>
                </a:solidFill>
              </a:rPr>
              <a:t>Sensorial </a:t>
            </a:r>
            <a:r>
              <a:rPr lang="es-ES" sz="3600" dirty="0" err="1">
                <a:solidFill>
                  <a:srgbClr val="C00000"/>
                </a:solidFill>
              </a:rPr>
              <a:t>perception</a:t>
            </a:r>
            <a:r>
              <a:rPr lang="es-ES" sz="3600" dirty="0">
                <a:solidFill>
                  <a:srgbClr val="C00000"/>
                </a:solidFill>
              </a:rPr>
              <a:t> after </a:t>
            </a:r>
            <a:r>
              <a:rPr lang="es-ES" sz="3600" dirty="0" err="1">
                <a:solidFill>
                  <a:srgbClr val="C00000"/>
                </a:solidFill>
              </a:rPr>
              <a:t>cooking</a:t>
            </a:r>
            <a:r>
              <a:rPr lang="es-ES" sz="3600" dirty="0">
                <a:solidFill>
                  <a:srgbClr val="C00000"/>
                </a:solidFill>
              </a:rPr>
              <a:t>…</a:t>
            </a:r>
          </a:p>
        </p:txBody>
      </p:sp>
      <p:sp>
        <p:nvSpPr>
          <p:cNvPr id="108" name="CuadroTexto 107">
            <a:extLst>
              <a:ext uri="{FF2B5EF4-FFF2-40B4-BE49-F238E27FC236}">
                <a16:creationId xmlns:a16="http://schemas.microsoft.com/office/drawing/2014/main" id="{C9244C9E-3410-46D9-B9BF-1A5B74E72E94}"/>
              </a:ext>
            </a:extLst>
          </p:cNvPr>
          <p:cNvSpPr txBox="1"/>
          <p:nvPr/>
        </p:nvSpPr>
        <p:spPr>
          <a:xfrm>
            <a:off x="40467623" y="22483956"/>
            <a:ext cx="6666564" cy="2862322"/>
          </a:xfrm>
          <a:prstGeom prst="rect">
            <a:avLst/>
          </a:prstGeom>
          <a:solidFill>
            <a:schemeClr val="bg1">
              <a:lumMod val="95000"/>
            </a:schemeClr>
          </a:solidFill>
        </p:spPr>
        <p:txBody>
          <a:bodyPr wrap="square" rtlCol="0">
            <a:spAutoFit/>
          </a:bodyPr>
          <a:lstStyle>
            <a:defPPr>
              <a:defRPr lang="en-US"/>
            </a:defPPr>
            <a:lvl1pPr>
              <a:defRPr sz="3600"/>
            </a:lvl1pPr>
          </a:lstStyle>
          <a:p>
            <a:pPr algn="ctr"/>
            <a:r>
              <a:rPr lang="en-GB" dirty="0"/>
              <a:t>The panellist did not notice any significant changes in fish fed the highest inclusion of </a:t>
            </a:r>
            <a:r>
              <a:rPr lang="en-GB" i="1" dirty="0"/>
              <a:t>Tenebrio </a:t>
            </a:r>
            <a:r>
              <a:rPr lang="en-GB" i="1" dirty="0" err="1"/>
              <a:t>molitor</a:t>
            </a:r>
            <a:r>
              <a:rPr lang="en-GB" dirty="0"/>
              <a:t> (18% in feed, 50% fishmeal replacement).</a:t>
            </a:r>
          </a:p>
        </p:txBody>
      </p:sp>
      <p:sp>
        <p:nvSpPr>
          <p:cNvPr id="109" name="CuadroTexto 108">
            <a:extLst>
              <a:ext uri="{FF2B5EF4-FFF2-40B4-BE49-F238E27FC236}">
                <a16:creationId xmlns:a16="http://schemas.microsoft.com/office/drawing/2014/main" id="{C80C41B3-2E6C-41ED-9254-CAAC4FAD33D0}"/>
              </a:ext>
            </a:extLst>
          </p:cNvPr>
          <p:cNvSpPr txBox="1"/>
          <p:nvPr/>
        </p:nvSpPr>
        <p:spPr>
          <a:xfrm>
            <a:off x="36855557" y="1306940"/>
            <a:ext cx="6565319" cy="646331"/>
          </a:xfrm>
          <a:prstGeom prst="rect">
            <a:avLst/>
          </a:prstGeom>
          <a:noFill/>
        </p:spPr>
        <p:txBody>
          <a:bodyPr wrap="square" rtlCol="0">
            <a:spAutoFit/>
          </a:bodyPr>
          <a:lstStyle/>
          <a:p>
            <a:r>
              <a:rPr lang="en-US" sz="3600" dirty="0">
                <a:solidFill>
                  <a:srgbClr val="C00000"/>
                </a:solidFill>
              </a:rPr>
              <a:t>Sensorial perception in raw fish...</a:t>
            </a:r>
          </a:p>
        </p:txBody>
      </p:sp>
      <p:pic>
        <p:nvPicPr>
          <p:cNvPr id="60" name="Imagen 59" descr="Imagen que contiene interior, pez, animal, coche&#10;&#10;Descripción generada automáticamente">
            <a:extLst>
              <a:ext uri="{FF2B5EF4-FFF2-40B4-BE49-F238E27FC236}">
                <a16:creationId xmlns:a16="http://schemas.microsoft.com/office/drawing/2014/main" id="{FA22201A-4AD1-4C3C-AD62-2A38E36EC21B}"/>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6015" t="13493" r="5724" b="15190"/>
          <a:stretch/>
        </p:blipFill>
        <p:spPr>
          <a:xfrm>
            <a:off x="45277898" y="9778933"/>
            <a:ext cx="3673778" cy="5277358"/>
          </a:xfrm>
          <a:prstGeom prst="rect">
            <a:avLst/>
          </a:prstGeom>
        </p:spPr>
      </p:pic>
      <p:pic>
        <p:nvPicPr>
          <p:cNvPr id="61" name="Imagen 60">
            <a:extLst>
              <a:ext uri="{FF2B5EF4-FFF2-40B4-BE49-F238E27FC236}">
                <a16:creationId xmlns:a16="http://schemas.microsoft.com/office/drawing/2014/main" id="{F1CCA9A6-5467-49C3-8C98-1A60D3B2F4A0}"/>
              </a:ext>
            </a:extLst>
          </p:cNvPr>
          <p:cNvPicPr>
            <a:picLocks noChangeAspect="1"/>
          </p:cNvPicPr>
          <p:nvPr/>
        </p:nvPicPr>
        <p:blipFill>
          <a:blip r:embed="rId8"/>
          <a:stretch>
            <a:fillRect/>
          </a:stretch>
        </p:blipFill>
        <p:spPr>
          <a:xfrm>
            <a:off x="34877829" y="4878052"/>
            <a:ext cx="3833402" cy="2862685"/>
          </a:xfrm>
          <a:prstGeom prst="rect">
            <a:avLst/>
          </a:prstGeom>
        </p:spPr>
      </p:pic>
      <p:pic>
        <p:nvPicPr>
          <p:cNvPr id="63" name="Imagen 62">
            <a:extLst>
              <a:ext uri="{FF2B5EF4-FFF2-40B4-BE49-F238E27FC236}">
                <a16:creationId xmlns:a16="http://schemas.microsoft.com/office/drawing/2014/main" id="{685F5EC7-8297-473D-9B45-892814243633}"/>
              </a:ext>
            </a:extLst>
          </p:cNvPr>
          <p:cNvPicPr>
            <a:picLocks noChangeAspect="1"/>
          </p:cNvPicPr>
          <p:nvPr/>
        </p:nvPicPr>
        <p:blipFill>
          <a:blip r:embed="rId9"/>
          <a:stretch>
            <a:fillRect/>
          </a:stretch>
        </p:blipFill>
        <p:spPr>
          <a:xfrm>
            <a:off x="10927155" y="23269250"/>
            <a:ext cx="4418985" cy="3591249"/>
          </a:xfrm>
          <a:prstGeom prst="rect">
            <a:avLst/>
          </a:prstGeom>
        </p:spPr>
      </p:pic>
      <p:pic>
        <p:nvPicPr>
          <p:cNvPr id="67" name="Imagen 66">
            <a:extLst>
              <a:ext uri="{FF2B5EF4-FFF2-40B4-BE49-F238E27FC236}">
                <a16:creationId xmlns:a16="http://schemas.microsoft.com/office/drawing/2014/main" id="{91D8F5A6-5DE5-4535-9173-0D5B59D4160D}"/>
              </a:ext>
            </a:extLst>
          </p:cNvPr>
          <p:cNvPicPr>
            <a:picLocks noChangeAspect="1"/>
          </p:cNvPicPr>
          <p:nvPr/>
        </p:nvPicPr>
        <p:blipFill rotWithShape="1">
          <a:blip r:embed="rId10"/>
          <a:srcRect l="13089" t="3160" r="15979" b="7306"/>
          <a:stretch/>
        </p:blipFill>
        <p:spPr>
          <a:xfrm rot="5400000">
            <a:off x="44476107" y="16871765"/>
            <a:ext cx="5277358" cy="3673776"/>
          </a:xfrm>
          <a:prstGeom prst="rect">
            <a:avLst/>
          </a:prstGeom>
        </p:spPr>
      </p:pic>
      <p:pic>
        <p:nvPicPr>
          <p:cNvPr id="86" name="Imagen 85">
            <a:extLst>
              <a:ext uri="{FF2B5EF4-FFF2-40B4-BE49-F238E27FC236}">
                <a16:creationId xmlns:a16="http://schemas.microsoft.com/office/drawing/2014/main" id="{C3D591F0-F6C9-430D-A9CB-8F2B785FCC7E}"/>
              </a:ext>
            </a:extLst>
          </p:cNvPr>
          <p:cNvPicPr>
            <a:picLocks noChangeAspect="1"/>
          </p:cNvPicPr>
          <p:nvPr/>
        </p:nvPicPr>
        <p:blipFill>
          <a:blip r:embed="rId11"/>
          <a:stretch>
            <a:fillRect/>
          </a:stretch>
        </p:blipFill>
        <p:spPr>
          <a:xfrm>
            <a:off x="35672602" y="22491866"/>
            <a:ext cx="4634122" cy="2837597"/>
          </a:xfrm>
          <a:prstGeom prst="rect">
            <a:avLst/>
          </a:prstGeom>
        </p:spPr>
      </p:pic>
      <p:sp>
        <p:nvSpPr>
          <p:cNvPr id="96" name="Flecha: hacia abajo 95">
            <a:extLst>
              <a:ext uri="{FF2B5EF4-FFF2-40B4-BE49-F238E27FC236}">
                <a16:creationId xmlns:a16="http://schemas.microsoft.com/office/drawing/2014/main" id="{525B88DB-D023-43EE-A6E6-50D4E618E0B6}"/>
              </a:ext>
            </a:extLst>
          </p:cNvPr>
          <p:cNvSpPr/>
          <p:nvPr/>
        </p:nvSpPr>
        <p:spPr>
          <a:xfrm rot="18940439">
            <a:off x="8761411" y="21204082"/>
            <a:ext cx="609600" cy="655025"/>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7" name="Grupo 96">
            <a:extLst>
              <a:ext uri="{FF2B5EF4-FFF2-40B4-BE49-F238E27FC236}">
                <a16:creationId xmlns:a16="http://schemas.microsoft.com/office/drawing/2014/main" id="{8E2905F1-42CE-4526-8F2B-55448F88B607}"/>
              </a:ext>
            </a:extLst>
          </p:cNvPr>
          <p:cNvGrpSpPr/>
          <p:nvPr/>
        </p:nvGrpSpPr>
        <p:grpSpPr>
          <a:xfrm>
            <a:off x="10079547" y="16314817"/>
            <a:ext cx="5266329" cy="4912225"/>
            <a:chOff x="294019" y="1878005"/>
            <a:chExt cx="3085404" cy="2412756"/>
          </a:xfrm>
        </p:grpSpPr>
        <p:pic>
          <p:nvPicPr>
            <p:cNvPr id="99" name="7 Imagen">
              <a:extLst>
                <a:ext uri="{FF2B5EF4-FFF2-40B4-BE49-F238E27FC236}">
                  <a16:creationId xmlns:a16="http://schemas.microsoft.com/office/drawing/2014/main" id="{8FE0718B-065B-4C49-B4BF-888361CC946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4019" y="1878005"/>
              <a:ext cx="3085404" cy="2314052"/>
            </a:xfrm>
            <a:prstGeom prst="rect">
              <a:avLst/>
            </a:prstGeom>
            <a:ln>
              <a:noFill/>
            </a:ln>
            <a:effectLst>
              <a:softEdge rad="112500"/>
            </a:effectLst>
          </p:spPr>
        </p:pic>
        <p:sp>
          <p:nvSpPr>
            <p:cNvPr id="100" name="Rectángulo 99">
              <a:extLst>
                <a:ext uri="{FF2B5EF4-FFF2-40B4-BE49-F238E27FC236}">
                  <a16:creationId xmlns:a16="http://schemas.microsoft.com/office/drawing/2014/main" id="{E8F7CAD4-2787-4A0D-8E3D-A1C73B92EA6D}"/>
                </a:ext>
              </a:extLst>
            </p:cNvPr>
            <p:cNvSpPr/>
            <p:nvPr/>
          </p:nvSpPr>
          <p:spPr>
            <a:xfrm>
              <a:off x="1955347" y="3640723"/>
              <a:ext cx="1408244" cy="650038"/>
            </a:xfrm>
            <a:prstGeom prst="rect">
              <a:avLst/>
            </a:prstGeom>
            <a:solidFill>
              <a:srgbClr val="4472C4"/>
            </a:solidFill>
          </p:spPr>
          <p:style>
            <a:lnRef idx="3">
              <a:schemeClr val="lt1"/>
            </a:lnRef>
            <a:fillRef idx="1">
              <a:schemeClr val="accent6"/>
            </a:fillRef>
            <a:effectRef idx="1">
              <a:schemeClr val="accent6"/>
            </a:effectRef>
            <a:fontRef idx="minor">
              <a:schemeClr val="lt1"/>
            </a:fontRef>
          </p:style>
          <p:txBody>
            <a:bodyPr wrap="square">
              <a:spAutoFit/>
            </a:bodyP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ES" sz="2000" dirty="0" err="1">
                  <a:solidFill>
                    <a:schemeClr val="bg1"/>
                  </a:solidFill>
                </a:rPr>
                <a:t>Recirculating</a:t>
              </a:r>
              <a:r>
                <a:rPr lang="es-ES" sz="2000" dirty="0">
                  <a:solidFill>
                    <a:schemeClr val="bg1"/>
                  </a:solidFill>
                </a:rPr>
                <a:t> </a:t>
              </a:r>
              <a:r>
                <a:rPr lang="es-ES" sz="2000" dirty="0" err="1">
                  <a:solidFill>
                    <a:schemeClr val="bg1"/>
                  </a:solidFill>
                </a:rPr>
                <a:t>system</a:t>
              </a:r>
              <a:endParaRPr lang="es-ES" sz="2000" dirty="0">
                <a:solidFill>
                  <a:schemeClr val="bg1"/>
                </a:solidFill>
              </a:endParaRPr>
            </a:p>
            <a:p>
              <a:r>
                <a:rPr lang="es-ES" sz="2000" dirty="0">
                  <a:solidFill>
                    <a:schemeClr val="bg1"/>
                  </a:solidFill>
                </a:rPr>
                <a:t>T. 13-15 °C</a:t>
              </a:r>
            </a:p>
            <a:p>
              <a:r>
                <a:rPr lang="es-ES" sz="2000" dirty="0">
                  <a:solidFill>
                    <a:schemeClr val="bg1"/>
                  </a:solidFill>
                </a:rPr>
                <a:t>Ox. 8-10 ppm</a:t>
              </a:r>
            </a:p>
            <a:p>
              <a:r>
                <a:rPr lang="es-ES" sz="2000" dirty="0">
                  <a:solidFill>
                    <a:schemeClr val="bg1"/>
                  </a:solidFill>
                </a:rPr>
                <a:t>12:12 h L/D</a:t>
              </a:r>
            </a:p>
          </p:txBody>
        </p:sp>
      </p:grpSp>
      <p:grpSp>
        <p:nvGrpSpPr>
          <p:cNvPr id="13" name="Grupo 12">
            <a:extLst>
              <a:ext uri="{FF2B5EF4-FFF2-40B4-BE49-F238E27FC236}">
                <a16:creationId xmlns:a16="http://schemas.microsoft.com/office/drawing/2014/main" id="{32B19C3D-8047-4653-8F1F-CBFFDC1D565B}"/>
              </a:ext>
            </a:extLst>
          </p:cNvPr>
          <p:cNvGrpSpPr/>
          <p:nvPr/>
        </p:nvGrpSpPr>
        <p:grpSpPr>
          <a:xfrm>
            <a:off x="357458" y="27785736"/>
            <a:ext cx="10903511" cy="4833869"/>
            <a:chOff x="357458" y="26554244"/>
            <a:chExt cx="10903511" cy="4833869"/>
          </a:xfrm>
        </p:grpSpPr>
        <p:sp>
          <p:nvSpPr>
            <p:cNvPr id="58" name="Elipse 57">
              <a:extLst>
                <a:ext uri="{FF2B5EF4-FFF2-40B4-BE49-F238E27FC236}">
                  <a16:creationId xmlns:a16="http://schemas.microsoft.com/office/drawing/2014/main" id="{286DD829-86F4-4325-8A55-6E33DA86E58A}"/>
                </a:ext>
              </a:extLst>
            </p:cNvPr>
            <p:cNvSpPr/>
            <p:nvPr/>
          </p:nvSpPr>
          <p:spPr>
            <a:xfrm>
              <a:off x="1067397" y="28982496"/>
              <a:ext cx="2642452" cy="13485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Survey</a:t>
              </a:r>
              <a:r>
                <a:rPr lang="es-ES" dirty="0"/>
                <a:t>: 70 </a:t>
              </a:r>
              <a:r>
                <a:rPr lang="es-ES" dirty="0" err="1"/>
                <a:t>potential</a:t>
              </a:r>
              <a:r>
                <a:rPr lang="es-ES" dirty="0"/>
                <a:t> </a:t>
              </a:r>
              <a:r>
                <a:rPr lang="es-ES" dirty="0" err="1"/>
                <a:t>Spanish</a:t>
              </a:r>
              <a:r>
                <a:rPr lang="es-ES" dirty="0"/>
                <a:t> </a:t>
              </a:r>
              <a:r>
                <a:rPr lang="es-ES" dirty="0" err="1"/>
                <a:t>consumers</a:t>
              </a:r>
              <a:endParaRPr lang="es-ES" dirty="0"/>
            </a:p>
          </p:txBody>
        </p:sp>
        <p:pic>
          <p:nvPicPr>
            <p:cNvPr id="68" name="Gráfico 67" descr="Flecha con giro a la izquierda">
              <a:extLst>
                <a:ext uri="{FF2B5EF4-FFF2-40B4-BE49-F238E27FC236}">
                  <a16:creationId xmlns:a16="http://schemas.microsoft.com/office/drawing/2014/main" id="{DAA1E20A-208E-49DE-A36F-B9CA14318AC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2151108">
              <a:off x="3751925" y="29611205"/>
              <a:ext cx="1880989" cy="1776908"/>
            </a:xfrm>
            <a:prstGeom prst="rect">
              <a:avLst/>
            </a:prstGeom>
          </p:spPr>
        </p:pic>
        <p:grpSp>
          <p:nvGrpSpPr>
            <p:cNvPr id="10" name="Grupo 9">
              <a:extLst>
                <a:ext uri="{FF2B5EF4-FFF2-40B4-BE49-F238E27FC236}">
                  <a16:creationId xmlns:a16="http://schemas.microsoft.com/office/drawing/2014/main" id="{21A4F38F-F056-4098-ABC8-7D13E021DD77}"/>
                </a:ext>
              </a:extLst>
            </p:cNvPr>
            <p:cNvGrpSpPr/>
            <p:nvPr/>
          </p:nvGrpSpPr>
          <p:grpSpPr>
            <a:xfrm rot="7688424">
              <a:off x="1888928" y="27289146"/>
              <a:ext cx="1981961" cy="1981961"/>
              <a:chOff x="5828851" y="16675015"/>
              <a:chExt cx="1981961" cy="1981961"/>
            </a:xfrm>
          </p:grpSpPr>
          <p:pic>
            <p:nvPicPr>
              <p:cNvPr id="50" name="Gráfico 49" descr="Flecha con giro a la izquierda">
                <a:extLst>
                  <a:ext uri="{FF2B5EF4-FFF2-40B4-BE49-F238E27FC236}">
                    <a16:creationId xmlns:a16="http://schemas.microsoft.com/office/drawing/2014/main" id="{8865F6F7-EF4F-4D74-89B3-6DEE2BE9C47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4328155">
                <a:off x="5828851" y="16675015"/>
                <a:ext cx="1981961" cy="1981961"/>
              </a:xfrm>
              <a:prstGeom prst="rect">
                <a:avLst/>
              </a:prstGeom>
            </p:spPr>
          </p:pic>
          <p:sp>
            <p:nvSpPr>
              <p:cNvPr id="57" name="CuadroTexto 56">
                <a:extLst>
                  <a:ext uri="{FF2B5EF4-FFF2-40B4-BE49-F238E27FC236}">
                    <a16:creationId xmlns:a16="http://schemas.microsoft.com/office/drawing/2014/main" id="{DD426B68-D287-45A3-8C4B-DD5822D872C4}"/>
                  </a:ext>
                </a:extLst>
              </p:cNvPr>
              <p:cNvSpPr txBox="1"/>
              <p:nvPr/>
            </p:nvSpPr>
            <p:spPr>
              <a:xfrm rot="10290763">
                <a:off x="6157237" y="17748989"/>
                <a:ext cx="1546483" cy="369332"/>
              </a:xfrm>
              <a:prstGeom prst="rect">
                <a:avLst/>
              </a:prstGeom>
              <a:noFill/>
            </p:spPr>
            <p:txBody>
              <a:bodyPr wrap="square" rtlCol="0">
                <a:spAutoFit/>
              </a:bodyPr>
              <a:lstStyle/>
              <a:p>
                <a:pPr algn="ctr"/>
                <a:r>
                  <a:rPr lang="es-ES" dirty="0" err="1">
                    <a:solidFill>
                      <a:schemeClr val="bg1"/>
                    </a:solidFill>
                  </a:rPr>
                  <a:t>Meanwhile</a:t>
                </a:r>
                <a:r>
                  <a:rPr lang="es-ES" dirty="0">
                    <a:solidFill>
                      <a:schemeClr val="bg1"/>
                    </a:solidFill>
                  </a:rPr>
                  <a:t>…</a:t>
                </a:r>
              </a:p>
            </p:txBody>
          </p:sp>
        </p:grpSp>
        <p:sp>
          <p:nvSpPr>
            <p:cNvPr id="88" name="CuadroTexto 87">
              <a:extLst>
                <a:ext uri="{FF2B5EF4-FFF2-40B4-BE49-F238E27FC236}">
                  <a16:creationId xmlns:a16="http://schemas.microsoft.com/office/drawing/2014/main" id="{4BEF7AFF-78C0-4675-9D5F-5693A11389AE}"/>
                </a:ext>
              </a:extLst>
            </p:cNvPr>
            <p:cNvSpPr txBox="1"/>
            <p:nvPr/>
          </p:nvSpPr>
          <p:spPr>
            <a:xfrm>
              <a:off x="357458" y="26554244"/>
              <a:ext cx="8478767" cy="707886"/>
            </a:xfrm>
            <a:prstGeom prst="rect">
              <a:avLst/>
            </a:prstGeom>
            <a:noFill/>
          </p:spPr>
          <p:txBody>
            <a:bodyPr wrap="square" rtlCol="0">
              <a:spAutoFit/>
            </a:bodyPr>
            <a:lstStyle/>
            <a:p>
              <a:pPr>
                <a:lnSpc>
                  <a:spcPct val="120000"/>
                </a:lnSpc>
              </a:pPr>
              <a:r>
                <a:rPr lang="en-US" sz="3600" b="1" dirty="0">
                  <a:solidFill>
                    <a:srgbClr val="8C1616"/>
                  </a:solidFill>
                  <a:latin typeface="Lato" panose="020F0502020204030203" pitchFamily="34" charset="0"/>
                  <a:cs typeface="Segoe UI" panose="020B0502040204020203" pitchFamily="34" charset="0"/>
                </a:rPr>
                <a:t>METHODS – survey</a:t>
              </a:r>
              <a:endParaRPr lang="es-ES" dirty="0"/>
            </a:p>
          </p:txBody>
        </p:sp>
        <p:sp>
          <p:nvSpPr>
            <p:cNvPr id="110" name="Elipse 109">
              <a:extLst>
                <a:ext uri="{FF2B5EF4-FFF2-40B4-BE49-F238E27FC236}">
                  <a16:creationId xmlns:a16="http://schemas.microsoft.com/office/drawing/2014/main" id="{32BBDC7D-FD1E-4603-9F86-DCA36A4F6D64}"/>
                </a:ext>
              </a:extLst>
            </p:cNvPr>
            <p:cNvSpPr/>
            <p:nvPr/>
          </p:nvSpPr>
          <p:spPr>
            <a:xfrm>
              <a:off x="4925310" y="28732679"/>
              <a:ext cx="2642452" cy="13485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Personal </a:t>
              </a:r>
              <a:r>
                <a:rPr lang="es-ES" dirty="0" err="1"/>
                <a:t>opinion</a:t>
              </a:r>
              <a:r>
                <a:rPr lang="es-ES" dirty="0"/>
                <a:t> </a:t>
              </a:r>
              <a:r>
                <a:rPr lang="es-ES" dirty="0" err="1"/>
                <a:t>on</a:t>
              </a:r>
              <a:r>
                <a:rPr lang="es-ES" dirty="0"/>
                <a:t> </a:t>
              </a:r>
              <a:r>
                <a:rPr lang="es-ES" dirty="0" err="1"/>
                <a:t>insect-fed</a:t>
              </a:r>
              <a:r>
                <a:rPr lang="es-ES" dirty="0"/>
                <a:t> </a:t>
              </a:r>
              <a:r>
                <a:rPr lang="es-ES" dirty="0" err="1"/>
                <a:t>aquaculture</a:t>
              </a:r>
              <a:r>
                <a:rPr lang="es-ES" dirty="0"/>
                <a:t> </a:t>
              </a:r>
              <a:r>
                <a:rPr lang="es-ES" dirty="0" err="1"/>
                <a:t>fish</a:t>
              </a:r>
              <a:endParaRPr lang="es-ES" dirty="0"/>
            </a:p>
          </p:txBody>
        </p:sp>
        <p:pic>
          <p:nvPicPr>
            <p:cNvPr id="23" name="Gráfico 22" descr="Flecha con giro a la derecha">
              <a:extLst>
                <a:ext uri="{FF2B5EF4-FFF2-40B4-BE49-F238E27FC236}">
                  <a16:creationId xmlns:a16="http://schemas.microsoft.com/office/drawing/2014/main" id="{9CCABAEE-244F-4E5B-8249-C9B90AE6F8B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20079007">
              <a:off x="7464764" y="27729387"/>
              <a:ext cx="1880989" cy="1880989"/>
            </a:xfrm>
            <a:prstGeom prst="rect">
              <a:avLst/>
            </a:prstGeom>
          </p:spPr>
        </p:pic>
        <p:sp>
          <p:nvSpPr>
            <p:cNvPr id="112" name="CuadroTexto 111">
              <a:extLst>
                <a:ext uri="{FF2B5EF4-FFF2-40B4-BE49-F238E27FC236}">
                  <a16:creationId xmlns:a16="http://schemas.microsoft.com/office/drawing/2014/main" id="{A768DE68-221E-476B-A1C3-BB970684BA96}"/>
                </a:ext>
              </a:extLst>
            </p:cNvPr>
            <p:cNvSpPr txBox="1"/>
            <p:nvPr/>
          </p:nvSpPr>
          <p:spPr>
            <a:xfrm rot="1734144">
              <a:off x="7809250" y="28239033"/>
              <a:ext cx="1546483" cy="369332"/>
            </a:xfrm>
            <a:prstGeom prst="rect">
              <a:avLst/>
            </a:prstGeom>
            <a:noFill/>
          </p:spPr>
          <p:txBody>
            <a:bodyPr wrap="square" rtlCol="0">
              <a:spAutoFit/>
            </a:bodyPr>
            <a:lstStyle/>
            <a:p>
              <a:pPr algn="ctr"/>
              <a:r>
                <a:rPr lang="es-ES" dirty="0" err="1">
                  <a:solidFill>
                    <a:schemeClr val="bg1"/>
                  </a:solidFill>
                </a:rPr>
                <a:t>But</a:t>
              </a:r>
              <a:r>
                <a:rPr lang="es-ES" dirty="0">
                  <a:solidFill>
                    <a:schemeClr val="bg1"/>
                  </a:solidFill>
                </a:rPr>
                <a:t>… </a:t>
              </a:r>
              <a:r>
                <a:rPr lang="es-ES" dirty="0" err="1">
                  <a:solidFill>
                    <a:schemeClr val="bg1"/>
                  </a:solidFill>
                </a:rPr>
                <a:t>why</a:t>
              </a:r>
              <a:r>
                <a:rPr lang="es-ES" dirty="0">
                  <a:solidFill>
                    <a:schemeClr val="bg1"/>
                  </a:solidFill>
                </a:rPr>
                <a:t>??</a:t>
              </a:r>
            </a:p>
          </p:txBody>
        </p:sp>
        <p:sp>
          <p:nvSpPr>
            <p:cNvPr id="113" name="Elipse 112">
              <a:extLst>
                <a:ext uri="{FF2B5EF4-FFF2-40B4-BE49-F238E27FC236}">
                  <a16:creationId xmlns:a16="http://schemas.microsoft.com/office/drawing/2014/main" id="{B8C91153-3C29-4EB3-83EB-C61789C520BE}"/>
                </a:ext>
              </a:extLst>
            </p:cNvPr>
            <p:cNvSpPr/>
            <p:nvPr/>
          </p:nvSpPr>
          <p:spPr>
            <a:xfrm>
              <a:off x="8618517" y="28950338"/>
              <a:ext cx="2642452" cy="13485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a:t>Give</a:t>
              </a:r>
              <a:r>
                <a:rPr lang="es-ES" sz="2800" dirty="0"/>
                <a:t> a </a:t>
              </a:r>
              <a:r>
                <a:rPr lang="es-ES" sz="2800" dirty="0" err="1"/>
                <a:t>reason</a:t>
              </a:r>
              <a:r>
                <a:rPr lang="es-ES" sz="2800" dirty="0"/>
                <a:t>!</a:t>
              </a:r>
            </a:p>
          </p:txBody>
        </p:sp>
        <p:sp>
          <p:nvSpPr>
            <p:cNvPr id="114" name="CuadroTexto 113">
              <a:extLst>
                <a:ext uri="{FF2B5EF4-FFF2-40B4-BE49-F238E27FC236}">
                  <a16:creationId xmlns:a16="http://schemas.microsoft.com/office/drawing/2014/main" id="{77832F98-F60A-49F8-BACE-55C58B11767E}"/>
                </a:ext>
              </a:extLst>
            </p:cNvPr>
            <p:cNvSpPr txBox="1"/>
            <p:nvPr/>
          </p:nvSpPr>
          <p:spPr>
            <a:xfrm rot="19793904">
              <a:off x="4113079" y="30550241"/>
              <a:ext cx="1546483" cy="369332"/>
            </a:xfrm>
            <a:prstGeom prst="rect">
              <a:avLst/>
            </a:prstGeom>
            <a:noFill/>
          </p:spPr>
          <p:txBody>
            <a:bodyPr wrap="square" rtlCol="0">
              <a:spAutoFit/>
            </a:bodyPr>
            <a:lstStyle/>
            <a:p>
              <a:pPr algn="ctr"/>
              <a:r>
                <a:rPr lang="es-ES" dirty="0" err="1">
                  <a:solidFill>
                    <a:schemeClr val="bg1"/>
                  </a:solidFill>
                </a:rPr>
                <a:t>Would</a:t>
              </a:r>
              <a:r>
                <a:rPr lang="es-ES" dirty="0">
                  <a:solidFill>
                    <a:schemeClr val="bg1"/>
                  </a:solidFill>
                </a:rPr>
                <a:t> </a:t>
              </a:r>
              <a:r>
                <a:rPr lang="es-ES" dirty="0" err="1">
                  <a:solidFill>
                    <a:schemeClr val="bg1"/>
                  </a:solidFill>
                </a:rPr>
                <a:t>you</a:t>
              </a:r>
              <a:r>
                <a:rPr lang="es-ES" dirty="0">
                  <a:solidFill>
                    <a:schemeClr val="bg1"/>
                  </a:solidFill>
                </a:rPr>
                <a:t>…?</a:t>
              </a:r>
            </a:p>
          </p:txBody>
        </p:sp>
      </p:grpSp>
      <p:sp>
        <p:nvSpPr>
          <p:cNvPr id="111" name="CuadroTexto 110">
            <a:extLst>
              <a:ext uri="{FF2B5EF4-FFF2-40B4-BE49-F238E27FC236}">
                <a16:creationId xmlns:a16="http://schemas.microsoft.com/office/drawing/2014/main" id="{D824A69B-1A03-47F3-9C97-B1DF7CBA2421}"/>
              </a:ext>
            </a:extLst>
          </p:cNvPr>
          <p:cNvSpPr txBox="1"/>
          <p:nvPr/>
        </p:nvSpPr>
        <p:spPr>
          <a:xfrm>
            <a:off x="38847168" y="8346094"/>
            <a:ext cx="10104509" cy="707886"/>
          </a:xfrm>
          <a:prstGeom prst="rect">
            <a:avLst/>
          </a:prstGeom>
          <a:solidFill>
            <a:schemeClr val="bg1">
              <a:lumMod val="95000"/>
            </a:schemeClr>
          </a:solidFill>
        </p:spPr>
        <p:txBody>
          <a:bodyPr wrap="square" rtlCol="0">
            <a:spAutoFit/>
          </a:bodyPr>
          <a:lstStyle/>
          <a:p>
            <a:pPr algn="ctr"/>
            <a:r>
              <a:rPr lang="en-GB" sz="2000" dirty="0" err="1"/>
              <a:t>Qim</a:t>
            </a:r>
            <a:r>
              <a:rPr lang="en-GB" sz="2000" dirty="0"/>
              <a:t> </a:t>
            </a:r>
            <a:r>
              <a:rPr lang="en-GB" sz="2000" dirty="0">
                <a:sym typeface="Wingdings" panose="05000000000000000000" pitchFamily="2" charset="2"/>
              </a:rPr>
              <a:t> Quality Index method; </a:t>
            </a:r>
            <a:r>
              <a:rPr lang="en-GB" sz="2000" dirty="0"/>
              <a:t>Diets explained in methods section;</a:t>
            </a:r>
          </a:p>
          <a:p>
            <a:pPr algn="ctr"/>
            <a:r>
              <a:rPr lang="en-GB" sz="2000" dirty="0"/>
              <a:t>SEM</a:t>
            </a:r>
            <a:r>
              <a:rPr lang="en-GB" sz="2000" dirty="0">
                <a:sym typeface="Wingdings" panose="05000000000000000000" pitchFamily="2" charset="2"/>
              </a:rPr>
              <a:t> Standard Error of the Mean</a:t>
            </a:r>
            <a:endParaRPr lang="en-GB" sz="2000" dirty="0"/>
          </a:p>
        </p:txBody>
      </p:sp>
      <p:sp>
        <p:nvSpPr>
          <p:cNvPr id="115" name="CuadroTexto 114">
            <a:extLst>
              <a:ext uri="{FF2B5EF4-FFF2-40B4-BE49-F238E27FC236}">
                <a16:creationId xmlns:a16="http://schemas.microsoft.com/office/drawing/2014/main" id="{C99D3B1A-1D5F-476A-9516-2426925E8E87}"/>
              </a:ext>
            </a:extLst>
          </p:cNvPr>
          <p:cNvSpPr txBox="1"/>
          <p:nvPr/>
        </p:nvSpPr>
        <p:spPr>
          <a:xfrm>
            <a:off x="34854682" y="21817088"/>
            <a:ext cx="10218631" cy="400110"/>
          </a:xfrm>
          <a:prstGeom prst="rect">
            <a:avLst/>
          </a:prstGeom>
          <a:solidFill>
            <a:schemeClr val="bg1">
              <a:lumMod val="95000"/>
            </a:schemeClr>
          </a:solidFill>
        </p:spPr>
        <p:txBody>
          <a:bodyPr wrap="square" rtlCol="0">
            <a:spAutoFit/>
          </a:bodyPr>
          <a:lstStyle/>
          <a:p>
            <a:pPr algn="ctr"/>
            <a:r>
              <a:rPr lang="en-GB" sz="2000" dirty="0"/>
              <a:t>Diets explained in methods section; SEM</a:t>
            </a:r>
            <a:r>
              <a:rPr lang="en-GB" sz="2000" dirty="0">
                <a:sym typeface="Wingdings" panose="05000000000000000000" pitchFamily="2" charset="2"/>
              </a:rPr>
              <a:t> Standard Error of the Mean</a:t>
            </a:r>
            <a:endParaRPr lang="en-GB" sz="2000" dirty="0"/>
          </a:p>
        </p:txBody>
      </p:sp>
      <p:grpSp>
        <p:nvGrpSpPr>
          <p:cNvPr id="44" name="Grupo 43">
            <a:extLst>
              <a:ext uri="{FF2B5EF4-FFF2-40B4-BE49-F238E27FC236}">
                <a16:creationId xmlns:a16="http://schemas.microsoft.com/office/drawing/2014/main" id="{6307BF05-0F71-4F0A-8F46-8A1AE4062587}"/>
              </a:ext>
            </a:extLst>
          </p:cNvPr>
          <p:cNvGrpSpPr/>
          <p:nvPr/>
        </p:nvGrpSpPr>
        <p:grpSpPr>
          <a:xfrm>
            <a:off x="13066178" y="29032043"/>
            <a:ext cx="11557984" cy="3392003"/>
            <a:chOff x="13066178" y="28451597"/>
            <a:chExt cx="11557984" cy="3392003"/>
          </a:xfrm>
        </p:grpSpPr>
        <p:sp>
          <p:nvSpPr>
            <p:cNvPr id="9" name="CuadroTexto 8">
              <a:extLst>
                <a:ext uri="{FF2B5EF4-FFF2-40B4-BE49-F238E27FC236}">
                  <a16:creationId xmlns:a16="http://schemas.microsoft.com/office/drawing/2014/main" id="{CCCF181B-03B1-4322-BCC4-9D4A8BFA2DA3}"/>
                </a:ext>
              </a:extLst>
            </p:cNvPr>
            <p:cNvSpPr txBox="1"/>
            <p:nvPr/>
          </p:nvSpPr>
          <p:spPr>
            <a:xfrm>
              <a:off x="14325364" y="31197269"/>
              <a:ext cx="9182036" cy="646331"/>
            </a:xfrm>
            <a:prstGeom prst="rect">
              <a:avLst/>
            </a:prstGeom>
            <a:noFill/>
          </p:spPr>
          <p:txBody>
            <a:bodyPr wrap="square" rtlCol="0">
              <a:spAutoFit/>
            </a:bodyPr>
            <a:lstStyle/>
            <a:p>
              <a:pPr algn="ctr"/>
              <a:r>
                <a:rPr lang="en-GB" dirty="0">
                  <a:ln w="3175">
                    <a:solidFill>
                      <a:schemeClr val="tx1"/>
                    </a:solidFill>
                  </a:ln>
                  <a:latin typeface="Times New Roman" panose="02020603050405020304" pitchFamily="18" charset="0"/>
                  <a:ea typeface="Times New Roman" panose="02020603050405020304" pitchFamily="18" charset="0"/>
                  <a:cs typeface="Times New Roman" panose="02020603050405020304" pitchFamily="18" charset="0"/>
                </a:rPr>
                <a:t>Funded with European and Spanish funds; acknowledgements to INIA, FEDER </a:t>
              </a:r>
            </a:p>
            <a:p>
              <a:pPr algn="ctr"/>
              <a:r>
                <a:rPr lang="en-GB" dirty="0">
                  <a:ln w="3175">
                    <a:solidFill>
                      <a:schemeClr val="tx1"/>
                    </a:solidFill>
                  </a:ln>
                  <a:latin typeface="Times New Roman" panose="02020603050405020304" pitchFamily="18" charset="0"/>
                  <a:ea typeface="Times New Roman" panose="02020603050405020304" pitchFamily="18" charset="0"/>
                  <a:cs typeface="Times New Roman" panose="02020603050405020304" pitchFamily="18" charset="0"/>
                </a:rPr>
                <a:t>(Ref. RTA 2015-00021-C03), FSE and AEI (Ref. BES2017-080567)</a:t>
              </a:r>
              <a:endParaRPr lang="en-GB" dirty="0"/>
            </a:p>
          </p:txBody>
        </p:sp>
        <p:grpSp>
          <p:nvGrpSpPr>
            <p:cNvPr id="43" name="Grupo 42">
              <a:extLst>
                <a:ext uri="{FF2B5EF4-FFF2-40B4-BE49-F238E27FC236}">
                  <a16:creationId xmlns:a16="http://schemas.microsoft.com/office/drawing/2014/main" id="{285EF7D3-0AE1-4FD9-9DC7-79A6724FD264}"/>
                </a:ext>
              </a:extLst>
            </p:cNvPr>
            <p:cNvGrpSpPr/>
            <p:nvPr/>
          </p:nvGrpSpPr>
          <p:grpSpPr>
            <a:xfrm>
              <a:off x="13066178" y="28451597"/>
              <a:ext cx="11557984" cy="2745672"/>
              <a:chOff x="13066178" y="28451597"/>
              <a:chExt cx="11557984" cy="2745672"/>
            </a:xfrm>
          </p:grpSpPr>
          <p:pic>
            <p:nvPicPr>
              <p:cNvPr id="40" name="20 Imagen" descr="LOGO 11.png">
                <a:extLst>
                  <a:ext uri="{FF2B5EF4-FFF2-40B4-BE49-F238E27FC236}">
                    <a16:creationId xmlns:a16="http://schemas.microsoft.com/office/drawing/2014/main" id="{E90D287F-50C9-42AB-84A2-8B1D4900E9B3}"/>
                  </a:ext>
                </a:extLst>
              </p:cNvPr>
              <p:cNvPicPr>
                <a:picLocks noChangeAspect="1"/>
              </p:cNvPicPr>
              <p:nvPr/>
            </p:nvPicPr>
            <p:blipFill>
              <a:blip r:embed="rId18" cstate="print"/>
              <a:srcRect l="28723" t="11108" r="23173" b="6247"/>
              <a:stretch>
                <a:fillRect/>
              </a:stretch>
            </p:blipFill>
            <p:spPr>
              <a:xfrm>
                <a:off x="22479631" y="29914075"/>
                <a:ext cx="2144531" cy="630002"/>
              </a:xfrm>
              <a:prstGeom prst="rect">
                <a:avLst/>
              </a:prstGeom>
            </p:spPr>
          </p:pic>
          <p:pic>
            <p:nvPicPr>
              <p:cNvPr id="41" name="Imagen 40">
                <a:extLst>
                  <a:ext uri="{FF2B5EF4-FFF2-40B4-BE49-F238E27FC236}">
                    <a16:creationId xmlns:a16="http://schemas.microsoft.com/office/drawing/2014/main" id="{8C3A55EF-FC1C-4FFD-A2CF-B84412E8C1DA}"/>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9167" t="44655" r="16134" b="17216"/>
              <a:stretch/>
            </p:blipFill>
            <p:spPr>
              <a:xfrm>
                <a:off x="21773917" y="28778549"/>
                <a:ext cx="2633566" cy="701447"/>
              </a:xfrm>
              <a:prstGeom prst="rect">
                <a:avLst/>
              </a:prstGeom>
            </p:spPr>
          </p:pic>
          <p:pic>
            <p:nvPicPr>
              <p:cNvPr id="42" name="Imagen 41">
                <a:extLst>
                  <a:ext uri="{FF2B5EF4-FFF2-40B4-BE49-F238E27FC236}">
                    <a16:creationId xmlns:a16="http://schemas.microsoft.com/office/drawing/2014/main" id="{0F18DC97-D33F-4AA3-90C6-8D2554ED761C}"/>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9127" t="27676" r="10362" b="24030"/>
              <a:stretch/>
            </p:blipFill>
            <p:spPr>
              <a:xfrm>
                <a:off x="18916382" y="28451597"/>
                <a:ext cx="2838423" cy="1243611"/>
              </a:xfrm>
              <a:prstGeom prst="rect">
                <a:avLst/>
              </a:prstGeom>
            </p:spPr>
          </p:pic>
          <p:pic>
            <p:nvPicPr>
              <p:cNvPr id="16" name="Imagen 15" descr="Forma&#10;&#10;Descripción generada automáticamente">
                <a:extLst>
                  <a:ext uri="{FF2B5EF4-FFF2-40B4-BE49-F238E27FC236}">
                    <a16:creationId xmlns:a16="http://schemas.microsoft.com/office/drawing/2014/main" id="{1FFEB30F-1A80-4926-918C-C939D38CFF8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0789976" y="29741276"/>
                <a:ext cx="1588651" cy="1455993"/>
              </a:xfrm>
              <a:prstGeom prst="rect">
                <a:avLst/>
              </a:prstGeom>
            </p:spPr>
          </p:pic>
          <p:pic>
            <p:nvPicPr>
              <p:cNvPr id="19" name="Imagen 18" descr="Imagen que contiene Texto&#10;&#10;Descripción generada automáticamente">
                <a:extLst>
                  <a:ext uri="{FF2B5EF4-FFF2-40B4-BE49-F238E27FC236}">
                    <a16:creationId xmlns:a16="http://schemas.microsoft.com/office/drawing/2014/main" id="{B17815B6-6776-4A9F-A41A-9F7E51E7E5A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066178" y="29741276"/>
                <a:ext cx="7571019" cy="1114825"/>
              </a:xfrm>
              <a:prstGeom prst="rect">
                <a:avLst/>
              </a:prstGeom>
            </p:spPr>
          </p:pic>
          <p:pic>
            <p:nvPicPr>
              <p:cNvPr id="26" name="Imagen 25" descr="Logotipo, nombre de la empresa&#10;&#10;Descripción generada automáticamente">
                <a:extLst>
                  <a:ext uri="{FF2B5EF4-FFF2-40B4-BE49-F238E27FC236}">
                    <a16:creationId xmlns:a16="http://schemas.microsoft.com/office/drawing/2014/main" id="{6BCF9FBC-3D10-42E0-BE0A-A4A203DB2B0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7928320" y="28510697"/>
                <a:ext cx="854781" cy="1185927"/>
              </a:xfrm>
              <a:prstGeom prst="rect">
                <a:avLst/>
              </a:prstGeom>
            </p:spPr>
          </p:pic>
          <p:pic>
            <p:nvPicPr>
              <p:cNvPr id="39" name="Imagen 38" descr="Imagen que contiene Forma&#10;&#10;Descripción generada automáticamente">
                <a:extLst>
                  <a:ext uri="{FF2B5EF4-FFF2-40B4-BE49-F238E27FC236}">
                    <a16:creationId xmlns:a16="http://schemas.microsoft.com/office/drawing/2014/main" id="{A4964057-7E5A-40A1-A5EB-F5BB332F3A8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3083387" y="28510698"/>
                <a:ext cx="4673738" cy="1185927"/>
              </a:xfrm>
              <a:prstGeom prst="rect">
                <a:avLst/>
              </a:prstGeom>
            </p:spPr>
          </p:pic>
        </p:grpSp>
      </p:grpSp>
    </p:spTree>
    <p:extLst>
      <p:ext uri="{BB962C8B-B14F-4D97-AF65-F5344CB8AC3E}">
        <p14:creationId xmlns:p14="http://schemas.microsoft.com/office/powerpoint/2010/main" val="33385875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1224</Words>
  <Application>Microsoft Office PowerPoint</Application>
  <PresentationFormat>Personalizado</PresentationFormat>
  <Paragraphs>272</Paragraphs>
  <Slides>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Calibri</vt:lpstr>
      <vt:lpstr>Calibri Light</vt:lpstr>
      <vt:lpstr>Lato</vt:lpstr>
      <vt:lpstr>Times New Roman</vt:lpstr>
      <vt:lpstr>Arial</vt:lpstr>
      <vt:lpstr>Office Theme</vt:lpstr>
      <vt:lpstr>Insects are a good protein alternative for fish food, but Spanish citizens have prejudices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Aquitanio</cp:lastModifiedBy>
  <cp:revision>175</cp:revision>
  <dcterms:created xsi:type="dcterms:W3CDTF">2019-07-02T13:39:34Z</dcterms:created>
  <dcterms:modified xsi:type="dcterms:W3CDTF">2020-12-02T08:27:20Z</dcterms:modified>
</cp:coreProperties>
</file>